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4" r:id="rId2"/>
    <p:sldId id="273" r:id="rId3"/>
    <p:sldId id="268" r:id="rId4"/>
    <p:sldId id="270" r:id="rId5"/>
    <p:sldId id="271" r:id="rId6"/>
    <p:sldId id="265" r:id="rId7"/>
    <p:sldId id="278" r:id="rId8"/>
    <p:sldId id="275" r:id="rId9"/>
    <p:sldId id="280" r:id="rId10"/>
    <p:sldId id="281" r:id="rId11"/>
    <p:sldId id="263" r:id="rId12"/>
    <p:sldId id="285" r:id="rId13"/>
    <p:sldId id="283" r:id="rId14"/>
    <p:sldId id="286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F1950"/>
    <a:srgbClr val="101537"/>
    <a:srgbClr val="8EC02F"/>
    <a:srgbClr val="0F1538"/>
    <a:srgbClr val="4F9E2A"/>
    <a:srgbClr val="9AC61E"/>
    <a:srgbClr val="4A9731"/>
    <a:srgbClr val="00A5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24" autoAdjust="0"/>
    <p:restoredTop sz="94434" autoAdjust="0"/>
  </p:normalViewPr>
  <p:slideViewPr>
    <p:cSldViewPr snapToGrid="0" snapToObjects="1">
      <p:cViewPr varScale="1">
        <p:scale>
          <a:sx n="73" d="100"/>
          <a:sy n="73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221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3F769-028D-8D47-B717-491500B2B9AF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94359-BA54-6749-8162-CF5F227E04D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887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4359-BA54-6749-8162-CF5F227E04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457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4359-BA54-6749-8162-CF5F227E04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4577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4359-BA54-6749-8162-CF5F227E04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4577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4359-BA54-6749-8162-CF5F227E04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53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4359-BA54-6749-8162-CF5F227E04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23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0"/>
          <p:cNvCxnSpPr/>
          <p:nvPr userDrawn="1"/>
        </p:nvCxnSpPr>
        <p:spPr>
          <a:xfrm>
            <a:off x="1191846" y="3731836"/>
            <a:ext cx="6672384" cy="0"/>
          </a:xfrm>
          <a:prstGeom prst="line">
            <a:avLst/>
          </a:prstGeom>
          <a:ln>
            <a:solidFill>
              <a:srgbClr val="4A97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hteck 3"/>
          <p:cNvSpPr/>
          <p:nvPr userDrawn="1"/>
        </p:nvSpPr>
        <p:spPr>
          <a:xfrm>
            <a:off x="1358119" y="5724420"/>
            <a:ext cx="64088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i="1" dirty="0"/>
              <a:t>This project has received funding from the European Union’s Horizon2020 </a:t>
            </a:r>
            <a:r>
              <a:rPr lang="en-US" sz="1000" i="1" dirty="0" smtClean="0"/>
              <a:t>research and Innovation </a:t>
            </a:r>
            <a:r>
              <a:rPr lang="en-US" sz="1000" i="1" dirty="0" err="1" smtClean="0"/>
              <a:t>programme</a:t>
            </a:r>
            <a:r>
              <a:rPr lang="en-US" sz="1000" i="1" dirty="0" smtClean="0"/>
              <a:t> under </a:t>
            </a:r>
            <a:r>
              <a:rPr lang="en-US" sz="1000" i="1" dirty="0"/>
              <a:t>grant agreement No </a:t>
            </a:r>
            <a:r>
              <a:rPr lang="en-US" sz="1000" i="1" dirty="0" smtClean="0"/>
              <a:t>646191  - The sole responsibility for the content of this </a:t>
            </a:r>
            <a:r>
              <a:rPr lang="en-US" sz="1000" i="1" dirty="0"/>
              <a:t>presentation  lies with the authors. It does not necessarily reflect the opinion of the European Union. Neither </a:t>
            </a:r>
            <a:r>
              <a:rPr lang="en-US" sz="1000" i="1" dirty="0" smtClean="0"/>
              <a:t>INEA nor </a:t>
            </a:r>
            <a:r>
              <a:rPr lang="en-US" sz="1000" i="1" dirty="0"/>
              <a:t>the European Commission are responsible for any use that may be made of the information contained therein</a:t>
            </a:r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455" y="5705912"/>
            <a:ext cx="933083" cy="621792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6929" y="5228026"/>
            <a:ext cx="1226820" cy="121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016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windmill_green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4520" y="5236233"/>
            <a:ext cx="1355357" cy="1344063"/>
          </a:xfrm>
          <a:prstGeom prst="rect">
            <a:avLst/>
          </a:prstGeom>
        </p:spPr>
      </p:pic>
      <p:cxnSp>
        <p:nvCxnSpPr>
          <p:cNvPr id="11" name="Straight Connector 9"/>
          <p:cNvCxnSpPr/>
          <p:nvPr userDrawn="1"/>
        </p:nvCxnSpPr>
        <p:spPr>
          <a:xfrm>
            <a:off x="1240692" y="2048215"/>
            <a:ext cx="6327532" cy="0"/>
          </a:xfrm>
          <a:prstGeom prst="line">
            <a:avLst/>
          </a:prstGeom>
          <a:ln>
            <a:solidFill>
              <a:srgbClr val="4A97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40692" y="1483742"/>
            <a:ext cx="6327532" cy="537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600">
                <a:solidFill>
                  <a:srgbClr val="0F1950"/>
                </a:solidFill>
              </a:defRPr>
            </a:lvl1pPr>
          </a:lstStyle>
          <a:p>
            <a:r>
              <a:rPr lang="de-DE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057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windmill_green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42" y="5236233"/>
            <a:ext cx="1355357" cy="134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558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B94E8-1373-F645-ACE0-79DC7EC15B26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C74D5-CC9C-B047-91AD-88DC8091610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Rectangle 10"/>
          <p:cNvSpPr/>
          <p:nvPr userDrawn="1"/>
        </p:nvSpPr>
        <p:spPr>
          <a:xfrm>
            <a:off x="0" y="6584462"/>
            <a:ext cx="9144000" cy="273538"/>
          </a:xfrm>
          <a:prstGeom prst="rect">
            <a:avLst/>
          </a:prstGeom>
          <a:gradFill flip="none" rotWithShape="1">
            <a:gsLst>
              <a:gs pos="50000">
                <a:srgbClr val="9AC61E"/>
              </a:gs>
              <a:gs pos="100000">
                <a:srgbClr val="4F9E2A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382409" y="6584462"/>
            <a:ext cx="2070341" cy="2735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50" dirty="0" smtClean="0"/>
              <a:t>www.IndustRE.eu</a:t>
            </a:r>
            <a:endParaRPr lang="en-US" sz="1250" dirty="0"/>
          </a:p>
        </p:txBody>
      </p:sp>
      <p:sp>
        <p:nvSpPr>
          <p:cNvPr id="11" name="Rectangle 4"/>
          <p:cNvSpPr/>
          <p:nvPr userDrawn="1"/>
        </p:nvSpPr>
        <p:spPr>
          <a:xfrm>
            <a:off x="0" y="1"/>
            <a:ext cx="9144000" cy="801076"/>
          </a:xfrm>
          <a:prstGeom prst="rect">
            <a:avLst/>
          </a:prstGeom>
          <a:solidFill>
            <a:srgbClr val="0F19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3"/>
          <p:cNvSpPr/>
          <p:nvPr userDrawn="1"/>
        </p:nvSpPr>
        <p:spPr>
          <a:xfrm>
            <a:off x="-369276" y="200269"/>
            <a:ext cx="1201615" cy="1201615"/>
          </a:xfrm>
          <a:prstGeom prst="ellipse">
            <a:avLst/>
          </a:prstGeom>
          <a:gradFill flip="none" rotWithShape="1">
            <a:gsLst>
              <a:gs pos="0">
                <a:srgbClr val="9AC61E"/>
              </a:gs>
              <a:gs pos="72000">
                <a:srgbClr val="4F9E2A"/>
              </a:gs>
            </a:gsLst>
            <a:path path="circle">
              <a:fillToRect l="50000" t="50000" r="50000" b="50000"/>
            </a:path>
            <a:tileRect/>
          </a:gradFill>
          <a:ln w="76200" cmpd="sng"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169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F19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F9E2A"/>
        </a:buClr>
        <a:buFont typeface="Arial"/>
        <a:buChar char="•"/>
        <a:defRPr sz="3200" kern="1200">
          <a:solidFill>
            <a:srgbClr val="0F195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4F9E2A"/>
        </a:buClr>
        <a:buFont typeface="Arial"/>
        <a:buChar char="–"/>
        <a:defRPr sz="2800" kern="1200">
          <a:solidFill>
            <a:srgbClr val="0F195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4F9E2A"/>
        </a:buClr>
        <a:buFont typeface="Arial"/>
        <a:buChar char="•"/>
        <a:defRPr sz="2400" kern="1200">
          <a:solidFill>
            <a:srgbClr val="0F195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4F9E2A"/>
        </a:buClr>
        <a:buFont typeface="Arial"/>
        <a:buChar char="–"/>
        <a:defRPr sz="2000" kern="1200">
          <a:solidFill>
            <a:srgbClr val="0F195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4F9E2A"/>
        </a:buClr>
        <a:buFont typeface="Arial"/>
        <a:buChar char="»"/>
        <a:defRPr sz="2000" kern="1200">
          <a:solidFill>
            <a:srgbClr val="0F195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thomas.maidonis@wip-munich.de" TargetMode="External"/><Relationship Id="rId4" Type="http://schemas.openxmlformats.org/officeDocument/2006/relationships/hyperlink" Target="mailto:fernando.nuno@copperalliance.e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1140032" y="2178804"/>
            <a:ext cx="67689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>
                <a:srgbClr val="4F9E2A"/>
              </a:buClr>
            </a:pPr>
            <a:r>
              <a:rPr lang="en-US" sz="3000" b="1" dirty="0" smtClean="0">
                <a:solidFill>
                  <a:srgbClr val="0F1950"/>
                </a:solidFill>
                <a:latin typeface="+mj-lt"/>
                <a:ea typeface="+mj-ea"/>
                <a:cs typeface="+mj-cs"/>
              </a:rPr>
              <a:t>Using </a:t>
            </a:r>
            <a:r>
              <a:rPr lang="en-US" sz="3000" b="1" dirty="0">
                <a:solidFill>
                  <a:srgbClr val="0F1950"/>
                </a:solidFill>
                <a:latin typeface="+mj-lt"/>
                <a:ea typeface="+mj-ea"/>
                <a:cs typeface="+mj-cs"/>
              </a:rPr>
              <a:t>the flexibility in the electricity demand of </a:t>
            </a:r>
            <a:r>
              <a:rPr lang="en-US" sz="3000" b="1" dirty="0" smtClean="0">
                <a:solidFill>
                  <a:srgbClr val="0F1950"/>
                </a:solidFill>
                <a:latin typeface="+mj-lt"/>
                <a:ea typeface="+mj-ea"/>
                <a:cs typeface="+mj-cs"/>
              </a:rPr>
              <a:t>cold storage and logistics as </a:t>
            </a:r>
            <a:r>
              <a:rPr lang="en-US" sz="3000" b="1" dirty="0">
                <a:solidFill>
                  <a:srgbClr val="0F1950"/>
                </a:solidFill>
                <a:latin typeface="+mj-lt"/>
                <a:ea typeface="+mj-ea"/>
                <a:cs typeface="+mj-cs"/>
              </a:rPr>
              <a:t>a tool for lower energy costs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290883" y="4024923"/>
            <a:ext cx="6467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F1950"/>
                </a:solidFill>
                <a:latin typeface="Calibri"/>
                <a:cs typeface="Calibri"/>
              </a:rPr>
              <a:t>Fernando </a:t>
            </a:r>
            <a:r>
              <a:rPr lang="en-US" sz="2400" b="1" dirty="0" err="1" smtClean="0">
                <a:solidFill>
                  <a:srgbClr val="0F1950"/>
                </a:solidFill>
                <a:latin typeface="Calibri"/>
                <a:cs typeface="Calibri"/>
              </a:rPr>
              <a:t>Nuño</a:t>
            </a:r>
            <a:r>
              <a:rPr lang="en-US" sz="2400" b="1" dirty="0" smtClean="0">
                <a:solidFill>
                  <a:srgbClr val="0F1950"/>
                </a:solidFill>
                <a:latin typeface="Calibri"/>
                <a:cs typeface="Calibri"/>
              </a:rPr>
              <a:t>, </a:t>
            </a:r>
            <a:r>
              <a:rPr lang="en-US" dirty="0" smtClean="0">
                <a:solidFill>
                  <a:srgbClr val="0F1950"/>
                </a:solidFill>
                <a:latin typeface="Calibri"/>
                <a:cs typeface="Calibri"/>
              </a:rPr>
              <a:t>European Copper Institute</a:t>
            </a:r>
          </a:p>
          <a:p>
            <a:pPr algn="ctr"/>
            <a:r>
              <a:rPr lang="en-US" dirty="0" smtClean="0">
                <a:solidFill>
                  <a:srgbClr val="0F1950"/>
                </a:solidFill>
                <a:latin typeface="Calibri"/>
                <a:cs typeface="Calibri"/>
              </a:rPr>
              <a:t>fernando.nuno@copperalliance.es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2286000" y="1128759"/>
            <a:ext cx="442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F1950"/>
                </a:solidFill>
              </a:rPr>
              <a:t>ECSLA</a:t>
            </a:r>
          </a:p>
          <a:p>
            <a:pPr algn="ctr"/>
            <a:r>
              <a:rPr lang="en-US" b="1" dirty="0" smtClean="0">
                <a:solidFill>
                  <a:srgbClr val="0F1950"/>
                </a:solidFill>
              </a:rPr>
              <a:t>Brussels / 9 September 2015</a:t>
            </a:r>
            <a:endParaRPr lang="en-US" b="1" dirty="0">
              <a:solidFill>
                <a:srgbClr val="0F19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1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0690" y="1237942"/>
            <a:ext cx="7569013" cy="537739"/>
          </a:xfrm>
        </p:spPr>
        <p:txBody>
          <a:bodyPr/>
          <a:lstStyle/>
          <a:p>
            <a:r>
              <a:rPr lang="en-US" sz="3200" dirty="0" smtClean="0"/>
              <a:t>What is needed to participate?</a:t>
            </a:r>
            <a:endParaRPr lang="en-US" sz="3200" dirty="0"/>
          </a:p>
        </p:txBody>
      </p:sp>
      <p:sp>
        <p:nvSpPr>
          <p:cNvPr id="3" name="Title Placeholder 1"/>
          <p:cNvSpPr txBox="1">
            <a:spLocks/>
          </p:cNvSpPr>
          <p:nvPr/>
        </p:nvSpPr>
        <p:spPr>
          <a:xfrm>
            <a:off x="1240692" y="2183104"/>
            <a:ext cx="6490144" cy="4193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4A9731"/>
              </a:buClr>
            </a:pPr>
            <a:endParaRPr lang="de-DE" sz="2600" dirty="0" smtClean="0">
              <a:solidFill>
                <a:srgbClr val="0F195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27587" y="2379406"/>
            <a:ext cx="2123768" cy="924233"/>
          </a:xfrm>
          <a:prstGeom prst="rect">
            <a:avLst/>
          </a:prstGeom>
          <a:solidFill>
            <a:srgbClr val="10153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s-ES" sz="1600" b="1" dirty="0" err="1">
                <a:solidFill>
                  <a:schemeClr val="bg1"/>
                </a:solidFill>
              </a:rPr>
              <a:t>Consultation</a:t>
            </a:r>
            <a:r>
              <a:rPr lang="es-ES" sz="1600" b="1" dirty="0">
                <a:solidFill>
                  <a:schemeClr val="bg1"/>
                </a:solidFill>
              </a:rPr>
              <a:t> </a:t>
            </a:r>
            <a:r>
              <a:rPr lang="es-ES" sz="1600" b="1" dirty="0" err="1">
                <a:solidFill>
                  <a:schemeClr val="bg1"/>
                </a:solidFill>
              </a:rPr>
              <a:t>on</a:t>
            </a:r>
            <a:r>
              <a:rPr lang="es-ES" sz="1600" b="1" dirty="0">
                <a:solidFill>
                  <a:schemeClr val="bg1"/>
                </a:solidFill>
              </a:rPr>
              <a:t> Business </a:t>
            </a:r>
            <a:r>
              <a:rPr lang="es-ES" sz="1600" b="1" dirty="0" err="1">
                <a:solidFill>
                  <a:schemeClr val="bg1"/>
                </a:solidFill>
              </a:rPr>
              <a:t>Models</a:t>
            </a:r>
            <a:r>
              <a:rPr lang="es-ES" sz="1600" b="1" dirty="0">
                <a:solidFill>
                  <a:schemeClr val="bg1"/>
                </a:solidFill>
              </a:rPr>
              <a:t> per country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274142" y="2379406"/>
            <a:ext cx="2123768" cy="924233"/>
          </a:xfrm>
          <a:prstGeom prst="rect">
            <a:avLst/>
          </a:prstGeom>
          <a:solidFill>
            <a:srgbClr val="10153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s-ES" sz="1600" b="1" dirty="0" err="1">
                <a:solidFill>
                  <a:schemeClr val="bg1"/>
                </a:solidFill>
              </a:rPr>
              <a:t>Advisory</a:t>
            </a:r>
            <a:r>
              <a:rPr lang="es-ES" sz="1600" b="1" dirty="0">
                <a:solidFill>
                  <a:schemeClr val="bg1"/>
                </a:solidFill>
              </a:rPr>
              <a:t> </a:t>
            </a:r>
            <a:r>
              <a:rPr lang="es-ES" sz="1600" b="1" dirty="0" err="1">
                <a:solidFill>
                  <a:schemeClr val="bg1"/>
                </a:solidFill>
              </a:rPr>
              <a:t>Board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20697" y="2379406"/>
            <a:ext cx="2123768" cy="924233"/>
          </a:xfrm>
          <a:prstGeom prst="rect">
            <a:avLst/>
          </a:prstGeom>
          <a:solidFill>
            <a:srgbClr val="10153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Case </a:t>
            </a:r>
            <a:r>
              <a:rPr lang="es-ES" sz="1600" b="1" dirty="0" err="1">
                <a:solidFill>
                  <a:schemeClr val="bg1"/>
                </a:solidFill>
              </a:rPr>
              <a:t>Studies</a:t>
            </a:r>
            <a:r>
              <a:rPr lang="es-ES" sz="1600" b="1" dirty="0">
                <a:solidFill>
                  <a:schemeClr val="bg1"/>
                </a:solidFill>
              </a:rPr>
              <a:t> (6)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48926" y="3529784"/>
            <a:ext cx="2487561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defRPr>
                <a:solidFill>
                  <a:srgbClr val="0F1950"/>
                </a:solidFill>
              </a:defRPr>
            </a:lvl1pPr>
          </a:lstStyle>
          <a:p>
            <a:r>
              <a:rPr lang="es-ES" dirty="0" err="1"/>
              <a:t>National</a:t>
            </a:r>
            <a:r>
              <a:rPr lang="es-ES" dirty="0"/>
              <a:t> </a:t>
            </a:r>
            <a:r>
              <a:rPr lang="es-ES" dirty="0" err="1"/>
              <a:t>Associations</a:t>
            </a:r>
            <a:r>
              <a:rPr lang="es-ES" dirty="0"/>
              <a:t> / </a:t>
            </a:r>
            <a:r>
              <a:rPr lang="es-ES" dirty="0" err="1"/>
              <a:t>Members</a:t>
            </a:r>
            <a:r>
              <a:rPr lang="es-ES" dirty="0"/>
              <a:t> to </a:t>
            </a:r>
            <a:r>
              <a:rPr lang="es-ES" dirty="0" err="1" smtClean="0"/>
              <a:t>fill</a:t>
            </a:r>
            <a:r>
              <a:rPr lang="es-ES" dirty="0" smtClean="0"/>
              <a:t>-in </a:t>
            </a:r>
            <a:r>
              <a:rPr lang="es-ES" dirty="0" err="1"/>
              <a:t>the</a:t>
            </a:r>
            <a:r>
              <a:rPr lang="es-ES" dirty="0"/>
              <a:t> online </a:t>
            </a:r>
            <a:r>
              <a:rPr lang="es-ES" dirty="0" err="1"/>
              <a:t>questionnaire</a:t>
            </a:r>
            <a:r>
              <a:rPr lang="es-ES" dirty="0"/>
              <a:t> </a:t>
            </a:r>
            <a:r>
              <a:rPr lang="es-ES" dirty="0" smtClean="0"/>
              <a:t>(~20 </a:t>
            </a:r>
            <a:r>
              <a:rPr lang="es-ES" dirty="0"/>
              <a:t>minutes)</a:t>
            </a:r>
          </a:p>
          <a:p>
            <a:r>
              <a:rPr lang="es-ES" dirty="0"/>
              <a:t>ECSLA </a:t>
            </a:r>
            <a:r>
              <a:rPr lang="es-ES" dirty="0" err="1" smtClean="0"/>
              <a:t>invited</a:t>
            </a:r>
            <a:r>
              <a:rPr lang="es-ES" dirty="0" smtClean="0"/>
              <a:t> </a:t>
            </a:r>
            <a:r>
              <a:rPr lang="es-ES" dirty="0"/>
              <a:t>to a Workshop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/>
              <a:t>conclusions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consultation</a:t>
            </a:r>
            <a:r>
              <a:rPr lang="es-ES" dirty="0"/>
              <a:t> – 27th </a:t>
            </a:r>
            <a:r>
              <a:rPr lang="es-ES" dirty="0" err="1" smtClean="0"/>
              <a:t>October</a:t>
            </a:r>
            <a:r>
              <a:rPr lang="es-ES" dirty="0" smtClean="0"/>
              <a:t> 2015 PM, </a:t>
            </a:r>
            <a:r>
              <a:rPr lang="es-ES" dirty="0" err="1"/>
              <a:t>Brussels</a:t>
            </a:r>
            <a:r>
              <a:rPr lang="es-ES" dirty="0"/>
              <a:t>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199067" y="3529784"/>
            <a:ext cx="248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defRPr>
                <a:solidFill>
                  <a:srgbClr val="0F1950"/>
                </a:solidFill>
              </a:defRPr>
            </a:lvl1pPr>
          </a:lstStyle>
          <a:p>
            <a:r>
              <a:rPr lang="es-ES" dirty="0"/>
              <a:t>1 </a:t>
            </a:r>
            <a:r>
              <a:rPr lang="es-ES" dirty="0" err="1"/>
              <a:t>half-day</a:t>
            </a:r>
            <a:r>
              <a:rPr lang="es-ES" dirty="0"/>
              <a:t> meeting per </a:t>
            </a:r>
            <a:r>
              <a:rPr lang="es-ES" dirty="0" err="1"/>
              <a:t>year</a:t>
            </a:r>
            <a:r>
              <a:rPr lang="es-ES" dirty="0"/>
              <a:t> </a:t>
            </a:r>
            <a:r>
              <a:rPr lang="es-ES" dirty="0" smtClean="0"/>
              <a:t>- 27th </a:t>
            </a:r>
            <a:r>
              <a:rPr lang="es-ES" dirty="0" err="1"/>
              <a:t>October</a:t>
            </a:r>
            <a:r>
              <a:rPr lang="es-ES" dirty="0"/>
              <a:t> </a:t>
            </a:r>
            <a:r>
              <a:rPr lang="es-ES" dirty="0" smtClean="0"/>
              <a:t>2015 PM, </a:t>
            </a:r>
            <a:r>
              <a:rPr lang="es-ES" dirty="0" err="1" smtClean="0"/>
              <a:t>Brussels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788535" y="3529784"/>
            <a:ext cx="2831029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defRPr>
                <a:solidFill>
                  <a:srgbClr val="0F1950"/>
                </a:solidFill>
              </a:defRPr>
            </a:lvl1pPr>
          </a:lstStyle>
          <a:p>
            <a:r>
              <a:rPr lang="en-US" dirty="0"/>
              <a:t>Help to recruit one Industrial site  according to  selection </a:t>
            </a:r>
            <a:r>
              <a:rPr lang="en-US" dirty="0" smtClean="0"/>
              <a:t>criteria </a:t>
            </a:r>
            <a:r>
              <a:rPr lang="en-US" dirty="0"/>
              <a:t>(e.g. Country, sector, consumption profile)</a:t>
            </a:r>
          </a:p>
          <a:p>
            <a:r>
              <a:rPr lang="en-US" dirty="0"/>
              <a:t>Some time spent of local plant  experts (energy  </a:t>
            </a:r>
            <a:r>
              <a:rPr lang="en-US" dirty="0" smtClean="0"/>
              <a:t>manager) </a:t>
            </a:r>
            <a:r>
              <a:rPr lang="en-US" dirty="0"/>
              <a:t>for on-site audit and further communication with our advisors</a:t>
            </a:r>
          </a:p>
        </p:txBody>
      </p:sp>
    </p:spTree>
    <p:extLst>
      <p:ext uri="{BB962C8B-B14F-4D97-AF65-F5344CB8AC3E}">
        <p14:creationId xmlns:p14="http://schemas.microsoft.com/office/powerpoint/2010/main" xmlns="" val="34884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ndustRE_Logo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0220" y="813570"/>
            <a:ext cx="3065780" cy="306753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3066" y="3976101"/>
            <a:ext cx="6760088" cy="18542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87505" y="6046216"/>
            <a:ext cx="7856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F1950"/>
                </a:solidFill>
                <a:cs typeface="Calibri"/>
              </a:rPr>
              <a:t>Contact: </a:t>
            </a:r>
            <a:r>
              <a:rPr lang="en-US" dirty="0" smtClean="0">
                <a:solidFill>
                  <a:srgbClr val="0F1950"/>
                </a:solidFill>
                <a:cs typeface="Calibri"/>
                <a:hlinkClick r:id="rId4"/>
              </a:rPr>
              <a:t>fernando.nuno@copperalliance.es</a:t>
            </a:r>
            <a:r>
              <a:rPr lang="en-US" dirty="0">
                <a:solidFill>
                  <a:srgbClr val="0F1950"/>
                </a:solidFill>
                <a:cs typeface="Calibri"/>
              </a:rPr>
              <a:t>, </a:t>
            </a:r>
            <a:r>
              <a:rPr lang="en-US" dirty="0" smtClean="0">
                <a:solidFill>
                  <a:srgbClr val="0F1950"/>
                </a:solidFill>
                <a:cs typeface="Calibri"/>
                <a:hlinkClick r:id="rId5"/>
              </a:rPr>
              <a:t>thomas.maidonis@wip-munich.de</a:t>
            </a:r>
            <a:r>
              <a:rPr lang="en-US" dirty="0" smtClean="0">
                <a:solidFill>
                  <a:srgbClr val="0F1950"/>
                </a:solidFill>
                <a:cs typeface="Calibri"/>
              </a:rPr>
              <a:t> </a:t>
            </a:r>
            <a:endParaRPr lang="en-US" dirty="0">
              <a:solidFill>
                <a:srgbClr val="0F195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1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Annex</a:t>
            </a:r>
            <a:r>
              <a:rPr lang="es-ES" dirty="0" smtClean="0"/>
              <a:t> - Project </a:t>
            </a:r>
            <a:r>
              <a:rPr lang="es-ES" dirty="0" err="1" smtClean="0"/>
              <a:t>overview</a:t>
            </a:r>
            <a:endParaRPr lang="es-ES" dirty="0"/>
          </a:p>
        </p:txBody>
      </p:sp>
      <p:sp>
        <p:nvSpPr>
          <p:cNvPr id="3" name="10 Rectángulo redondeado"/>
          <p:cNvSpPr/>
          <p:nvPr/>
        </p:nvSpPr>
        <p:spPr>
          <a:xfrm rot="16200000">
            <a:off x="-608091" y="4052392"/>
            <a:ext cx="4168878" cy="488607"/>
          </a:xfrm>
          <a:prstGeom prst="roundRect">
            <a:avLst/>
          </a:prstGeom>
          <a:solidFill>
            <a:srgbClr val="10153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WP1 - Management</a:t>
            </a:r>
          </a:p>
        </p:txBody>
      </p:sp>
      <p:sp>
        <p:nvSpPr>
          <p:cNvPr id="4" name="11 Rectángulo redondeado"/>
          <p:cNvSpPr/>
          <p:nvPr/>
        </p:nvSpPr>
        <p:spPr>
          <a:xfrm>
            <a:off x="1877964" y="2212257"/>
            <a:ext cx="1652997" cy="688258"/>
          </a:xfrm>
          <a:prstGeom prst="roundRect">
            <a:avLst/>
          </a:prstGeom>
          <a:solidFill>
            <a:srgbClr val="10153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WP2</a:t>
            </a:r>
          </a:p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Business </a:t>
            </a:r>
            <a:r>
              <a:rPr lang="es-ES" sz="1400" b="1" dirty="0" err="1" smtClean="0">
                <a:solidFill>
                  <a:schemeClr val="bg1"/>
                </a:solidFill>
              </a:rPr>
              <a:t>Models</a:t>
            </a:r>
            <a:endParaRPr lang="es-ES" sz="1400" b="1" dirty="0" smtClean="0">
              <a:solidFill>
                <a:schemeClr val="bg1"/>
              </a:solidFill>
            </a:endParaRPr>
          </a:p>
        </p:txBody>
      </p:sp>
      <p:sp>
        <p:nvSpPr>
          <p:cNvPr id="5" name="12 Rectángulo redondeado"/>
          <p:cNvSpPr/>
          <p:nvPr/>
        </p:nvSpPr>
        <p:spPr>
          <a:xfrm>
            <a:off x="1877964" y="3082412"/>
            <a:ext cx="1652997" cy="688258"/>
          </a:xfrm>
          <a:prstGeom prst="roundRect">
            <a:avLst/>
          </a:prstGeom>
          <a:solidFill>
            <a:srgbClr val="10153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WP3</a:t>
            </a:r>
          </a:p>
          <a:p>
            <a:pPr algn="ctr"/>
            <a:r>
              <a:rPr lang="es-ES" sz="1400" b="1" dirty="0" err="1" smtClean="0">
                <a:solidFill>
                  <a:schemeClr val="bg1"/>
                </a:solidFill>
              </a:rPr>
              <a:t>Implementation</a:t>
            </a:r>
            <a:r>
              <a:rPr lang="es-ES" sz="1400" b="1" dirty="0" smtClean="0">
                <a:solidFill>
                  <a:schemeClr val="bg1"/>
                </a:solidFill>
              </a:rPr>
              <a:t> </a:t>
            </a:r>
            <a:r>
              <a:rPr lang="es-ES" sz="1400" b="1" dirty="0" err="1" smtClean="0">
                <a:solidFill>
                  <a:schemeClr val="bg1"/>
                </a:solidFill>
              </a:rPr>
              <a:t>tools</a:t>
            </a:r>
            <a:endParaRPr lang="es-ES" sz="1400" b="1" dirty="0" smtClean="0">
              <a:solidFill>
                <a:schemeClr val="bg1"/>
              </a:solidFill>
            </a:endParaRPr>
          </a:p>
        </p:txBody>
      </p:sp>
      <p:sp>
        <p:nvSpPr>
          <p:cNvPr id="6" name="13 Rectángulo redondeado"/>
          <p:cNvSpPr/>
          <p:nvPr/>
        </p:nvSpPr>
        <p:spPr>
          <a:xfrm>
            <a:off x="1877964" y="3952567"/>
            <a:ext cx="1652997" cy="688258"/>
          </a:xfrm>
          <a:prstGeom prst="roundRect">
            <a:avLst/>
          </a:prstGeom>
          <a:solidFill>
            <a:srgbClr val="10153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WP4</a:t>
            </a:r>
          </a:p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Case </a:t>
            </a:r>
            <a:r>
              <a:rPr lang="es-ES" sz="1400" b="1" dirty="0" err="1" smtClean="0">
                <a:solidFill>
                  <a:schemeClr val="bg1"/>
                </a:solidFill>
              </a:rPr>
              <a:t>Studies</a:t>
            </a:r>
            <a:endParaRPr lang="es-ES" sz="1400" b="1" dirty="0" smtClean="0">
              <a:solidFill>
                <a:schemeClr val="bg1"/>
              </a:solidFill>
            </a:endParaRPr>
          </a:p>
        </p:txBody>
      </p:sp>
      <p:sp>
        <p:nvSpPr>
          <p:cNvPr id="7" name="14 Rectángulo redondeado"/>
          <p:cNvSpPr/>
          <p:nvPr/>
        </p:nvSpPr>
        <p:spPr>
          <a:xfrm>
            <a:off x="1877964" y="4822722"/>
            <a:ext cx="1652997" cy="688258"/>
          </a:xfrm>
          <a:prstGeom prst="roundRect">
            <a:avLst/>
          </a:prstGeom>
          <a:solidFill>
            <a:srgbClr val="10153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WP5</a:t>
            </a:r>
          </a:p>
          <a:p>
            <a:pPr algn="ctr"/>
            <a:r>
              <a:rPr lang="es-ES" sz="1400" b="1" dirty="0" err="1" smtClean="0">
                <a:solidFill>
                  <a:schemeClr val="bg1"/>
                </a:solidFill>
              </a:rPr>
              <a:t>Benefits</a:t>
            </a:r>
            <a:r>
              <a:rPr lang="es-ES" sz="1400" b="1" dirty="0" smtClean="0">
                <a:solidFill>
                  <a:schemeClr val="bg1"/>
                </a:solidFill>
              </a:rPr>
              <a:t> and </a:t>
            </a:r>
            <a:r>
              <a:rPr lang="es-ES" sz="1400" b="1" dirty="0" err="1">
                <a:solidFill>
                  <a:schemeClr val="bg1"/>
                </a:solidFill>
              </a:rPr>
              <a:t>p</a:t>
            </a:r>
            <a:r>
              <a:rPr lang="es-ES" sz="1400" b="1" dirty="0" err="1" smtClean="0">
                <a:solidFill>
                  <a:schemeClr val="bg1"/>
                </a:solidFill>
              </a:rPr>
              <a:t>olicy</a:t>
            </a:r>
            <a:r>
              <a:rPr lang="es-ES" sz="1400" b="1" dirty="0" smtClean="0">
                <a:solidFill>
                  <a:schemeClr val="bg1"/>
                </a:solidFill>
              </a:rPr>
              <a:t> </a:t>
            </a:r>
            <a:r>
              <a:rPr lang="es-ES" sz="1400" b="1" dirty="0" err="1" smtClean="0">
                <a:solidFill>
                  <a:schemeClr val="bg1"/>
                </a:solidFill>
              </a:rPr>
              <a:t>recommendations</a:t>
            </a:r>
            <a:endParaRPr lang="es-ES" sz="1400" b="1" dirty="0" smtClean="0">
              <a:solidFill>
                <a:schemeClr val="bg1"/>
              </a:solidFill>
            </a:endParaRPr>
          </a:p>
        </p:txBody>
      </p:sp>
      <p:sp>
        <p:nvSpPr>
          <p:cNvPr id="8" name="15 Rectángulo redondeado"/>
          <p:cNvSpPr/>
          <p:nvPr/>
        </p:nvSpPr>
        <p:spPr>
          <a:xfrm>
            <a:off x="1877964" y="5692877"/>
            <a:ext cx="1652997" cy="688258"/>
          </a:xfrm>
          <a:prstGeom prst="roundRect">
            <a:avLst/>
          </a:prstGeom>
          <a:solidFill>
            <a:srgbClr val="10153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WP6</a:t>
            </a:r>
          </a:p>
          <a:p>
            <a:pPr algn="ctr"/>
            <a:r>
              <a:rPr lang="es-ES" sz="1400" b="1" dirty="0" err="1" smtClean="0">
                <a:solidFill>
                  <a:schemeClr val="bg1"/>
                </a:solidFill>
              </a:rPr>
              <a:t>Communication</a:t>
            </a:r>
            <a:endParaRPr lang="es-ES" sz="1400" b="1" dirty="0" smtClean="0">
              <a:solidFill>
                <a:schemeClr val="bg1"/>
              </a:solidFill>
            </a:endParaRPr>
          </a:p>
        </p:txBody>
      </p:sp>
      <p:sp>
        <p:nvSpPr>
          <p:cNvPr id="9" name="2 Marcador de pie de página"/>
          <p:cNvSpPr txBox="1">
            <a:spLocks/>
          </p:cNvSpPr>
          <p:nvPr/>
        </p:nvSpPr>
        <p:spPr>
          <a:xfrm>
            <a:off x="3607160" y="2419861"/>
            <a:ext cx="5035396" cy="2730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a-DK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u="wavyDbl" dirty="0" smtClean="0">
                <a:solidFill>
                  <a:srgbClr val="0F1538"/>
                </a:solidFill>
                <a:uFill>
                  <a:solidFill>
                    <a:srgbClr val="9AC61E"/>
                  </a:solidFill>
                </a:uFill>
              </a:rPr>
              <a:t>Description of existing and potential new business models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u="wavyDbl" dirty="0" smtClean="0">
                <a:solidFill>
                  <a:srgbClr val="0F1538"/>
                </a:solidFill>
                <a:uFill>
                  <a:solidFill>
                    <a:srgbClr val="9AC61E"/>
                  </a:solidFill>
                </a:uFill>
              </a:rPr>
              <a:t>Regulatory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u="wavyDbl" dirty="0" smtClean="0">
                <a:solidFill>
                  <a:srgbClr val="0F1538"/>
                </a:solidFill>
                <a:uFill>
                  <a:solidFill>
                    <a:srgbClr val="9AC61E"/>
                  </a:solidFill>
                </a:uFill>
              </a:rPr>
              <a:t>Consultation</a:t>
            </a:r>
            <a:endParaRPr lang="en-US" sz="1400" u="wavyDbl" dirty="0">
              <a:solidFill>
                <a:srgbClr val="0F1538"/>
              </a:solidFill>
              <a:uFill>
                <a:solidFill>
                  <a:srgbClr val="9AC61E"/>
                </a:solidFill>
              </a:uFill>
            </a:endParaRPr>
          </a:p>
        </p:txBody>
      </p:sp>
      <p:sp>
        <p:nvSpPr>
          <p:cNvPr id="10" name="2 Marcador de pie de página"/>
          <p:cNvSpPr txBox="1">
            <a:spLocks/>
          </p:cNvSpPr>
          <p:nvPr/>
        </p:nvSpPr>
        <p:spPr>
          <a:xfrm>
            <a:off x="3607160" y="3290016"/>
            <a:ext cx="5035396" cy="2730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a-DK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F1538"/>
                </a:solidFill>
              </a:rPr>
              <a:t>Flexibility Assessment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F1538"/>
                </a:solidFill>
              </a:rPr>
              <a:t>Commercial strategies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F1538"/>
                </a:solidFill>
              </a:rPr>
              <a:t>Simplified on-line tool</a:t>
            </a:r>
            <a:endParaRPr lang="en-US" sz="1400" dirty="0">
              <a:solidFill>
                <a:srgbClr val="0F1538"/>
              </a:solidFill>
            </a:endParaRPr>
          </a:p>
        </p:txBody>
      </p:sp>
      <p:sp>
        <p:nvSpPr>
          <p:cNvPr id="11" name="2 Marcador de pie de página"/>
          <p:cNvSpPr txBox="1">
            <a:spLocks/>
          </p:cNvSpPr>
          <p:nvPr/>
        </p:nvSpPr>
        <p:spPr>
          <a:xfrm>
            <a:off x="3607160" y="4160171"/>
            <a:ext cx="5035396" cy="2730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a-DK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F1538"/>
                </a:solidFill>
              </a:rPr>
              <a:t>Selection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F1538"/>
                </a:solidFill>
              </a:rPr>
              <a:t>Application of tools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F1538"/>
                </a:solidFill>
              </a:rPr>
              <a:t>Technology transfer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F1538"/>
                </a:solidFill>
              </a:rPr>
              <a:t>Implementation and follow-up</a:t>
            </a:r>
          </a:p>
        </p:txBody>
      </p:sp>
      <p:sp>
        <p:nvSpPr>
          <p:cNvPr id="12" name="2 Marcador de pie de página"/>
          <p:cNvSpPr txBox="1">
            <a:spLocks/>
          </p:cNvSpPr>
          <p:nvPr/>
        </p:nvSpPr>
        <p:spPr>
          <a:xfrm>
            <a:off x="3607160" y="5900481"/>
            <a:ext cx="5035396" cy="2730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a-DK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F1538"/>
                </a:solidFill>
              </a:rPr>
              <a:t>Regulators (CEER / ACER)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F1538"/>
                </a:solidFill>
              </a:rPr>
              <a:t>Industry Fora, associations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F1538"/>
                </a:solidFill>
              </a:rPr>
              <a:t>T&amp;D sector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F1538"/>
                </a:solidFill>
              </a:rPr>
              <a:t>Utilities, aggregators</a:t>
            </a:r>
            <a:r>
              <a:rPr lang="en-US" sz="1400" dirty="0">
                <a:solidFill>
                  <a:srgbClr val="0F1538"/>
                </a:solidFill>
              </a:rPr>
              <a:t> </a:t>
            </a:r>
            <a:endParaRPr lang="en-US" sz="1400" dirty="0" smtClean="0">
              <a:solidFill>
                <a:srgbClr val="0F153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F1538"/>
                </a:solidFill>
              </a:rPr>
              <a:t>Renewable </a:t>
            </a:r>
            <a:r>
              <a:rPr lang="en-US" sz="1400" dirty="0">
                <a:solidFill>
                  <a:srgbClr val="0F1538"/>
                </a:solidFill>
              </a:rPr>
              <a:t>Energy community</a:t>
            </a:r>
            <a:endParaRPr lang="en-US" sz="1400" dirty="0" smtClean="0">
              <a:solidFill>
                <a:srgbClr val="0F1538"/>
              </a:solidFill>
            </a:endParaRPr>
          </a:p>
        </p:txBody>
      </p:sp>
      <p:sp>
        <p:nvSpPr>
          <p:cNvPr id="13" name="2 Marcador de pie de página"/>
          <p:cNvSpPr txBox="1">
            <a:spLocks/>
          </p:cNvSpPr>
          <p:nvPr/>
        </p:nvSpPr>
        <p:spPr>
          <a:xfrm>
            <a:off x="3607160" y="5030326"/>
            <a:ext cx="5035396" cy="2730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a-DK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F1538"/>
                </a:solidFill>
              </a:rPr>
              <a:t>Extrapolation at EU-wide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F1538"/>
                </a:solidFill>
              </a:rPr>
              <a:t>Quantification of the cumulative potential and benefits</a:t>
            </a:r>
          </a:p>
        </p:txBody>
      </p:sp>
    </p:spTree>
    <p:extLst>
      <p:ext uri="{BB962C8B-B14F-4D97-AF65-F5344CB8AC3E}">
        <p14:creationId xmlns:p14="http://schemas.microsoft.com/office/powerpoint/2010/main" xmlns="" val="1390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0692" y="1267437"/>
            <a:ext cx="6327532" cy="537739"/>
          </a:xfrm>
        </p:spPr>
        <p:txBody>
          <a:bodyPr/>
          <a:lstStyle/>
          <a:p>
            <a:r>
              <a:rPr lang="es-ES" dirty="0" err="1" smtClean="0"/>
              <a:t>Annex</a:t>
            </a:r>
            <a:r>
              <a:rPr lang="es-ES" dirty="0" smtClean="0"/>
              <a:t> - Business </a:t>
            </a:r>
            <a:r>
              <a:rPr lang="es-ES" dirty="0" err="1" smtClean="0"/>
              <a:t>Models</a:t>
            </a:r>
            <a:r>
              <a:rPr lang="es-ES" dirty="0"/>
              <a:t/>
            </a:r>
            <a:br>
              <a:rPr lang="es-ES" dirty="0"/>
            </a:br>
            <a:r>
              <a:rPr lang="es-ES" dirty="0" err="1" smtClean="0"/>
              <a:t>Type</a:t>
            </a:r>
            <a:r>
              <a:rPr lang="es-ES" dirty="0" smtClean="0"/>
              <a:t> A: </a:t>
            </a:r>
            <a:r>
              <a:rPr lang="es-ES" dirty="0" err="1" smtClean="0"/>
              <a:t>before</a:t>
            </a:r>
            <a:r>
              <a:rPr lang="es-ES" dirty="0" smtClean="0"/>
              <a:t> </a:t>
            </a:r>
            <a:r>
              <a:rPr lang="es-ES" dirty="0" err="1" smtClean="0"/>
              <a:t>gate</a:t>
            </a:r>
            <a:r>
              <a:rPr lang="es-ES" dirty="0" smtClean="0"/>
              <a:t> </a:t>
            </a:r>
            <a:r>
              <a:rPr lang="es-ES" dirty="0" err="1" smtClean="0"/>
              <a:t>closure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727587" y="2387150"/>
            <a:ext cx="147483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A.1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448233" y="2248650"/>
            <a:ext cx="6322142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es-ES" dirty="0" err="1" smtClean="0"/>
              <a:t>Adapting</a:t>
            </a:r>
            <a:r>
              <a:rPr lang="es-ES" dirty="0" smtClean="0"/>
              <a:t> </a:t>
            </a:r>
            <a:r>
              <a:rPr lang="es-ES" dirty="0" err="1" smtClean="0"/>
              <a:t>manufacturing</a:t>
            </a:r>
            <a:r>
              <a:rPr lang="es-ES" dirty="0" smtClean="0"/>
              <a:t> </a:t>
            </a:r>
            <a:r>
              <a:rPr lang="es-ES" dirty="0" err="1" smtClean="0"/>
              <a:t>program</a:t>
            </a:r>
            <a:r>
              <a:rPr lang="es-ES" dirty="0" smtClean="0"/>
              <a:t> to Time of Use </a:t>
            </a:r>
            <a:r>
              <a:rPr lang="es-ES" dirty="0" err="1" smtClean="0"/>
              <a:t>tariffs</a:t>
            </a:r>
            <a:r>
              <a:rPr lang="es-ES" dirty="0" smtClean="0"/>
              <a:t> (</a:t>
            </a:r>
            <a:r>
              <a:rPr lang="es-ES" dirty="0" err="1" smtClean="0"/>
              <a:t>static</a:t>
            </a:r>
            <a:r>
              <a:rPr lang="es-ES" dirty="0" smtClean="0"/>
              <a:t> </a:t>
            </a:r>
            <a:r>
              <a:rPr lang="es-ES" dirty="0" err="1" smtClean="0"/>
              <a:t>price</a:t>
            </a:r>
            <a:r>
              <a:rPr lang="es-ES" dirty="0" smtClean="0"/>
              <a:t> </a:t>
            </a:r>
            <a:r>
              <a:rPr lang="es-ES" dirty="0" err="1" smtClean="0"/>
              <a:t>signals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727587" y="3126661"/>
            <a:ext cx="1474839" cy="1761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A.2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448233" y="3014751"/>
            <a:ext cx="6322142" cy="198515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es-ES" dirty="0" smtClean="0"/>
              <a:t>Response to </a:t>
            </a:r>
            <a:r>
              <a:rPr lang="es-ES" dirty="0" err="1" smtClean="0"/>
              <a:t>dynamic</a:t>
            </a:r>
            <a:r>
              <a:rPr lang="es-ES" dirty="0" smtClean="0"/>
              <a:t> </a:t>
            </a:r>
            <a:r>
              <a:rPr lang="es-ES" dirty="0" err="1" smtClean="0"/>
              <a:t>price</a:t>
            </a:r>
            <a:r>
              <a:rPr lang="es-ES" dirty="0" smtClean="0"/>
              <a:t> </a:t>
            </a:r>
            <a:r>
              <a:rPr lang="es-ES" dirty="0" err="1" smtClean="0"/>
              <a:t>signals</a:t>
            </a:r>
            <a:r>
              <a:rPr lang="es-ES" dirty="0" smtClean="0"/>
              <a:t>:</a:t>
            </a:r>
          </a:p>
          <a:p>
            <a:pPr>
              <a:spcBef>
                <a:spcPts val="600"/>
              </a:spcBef>
            </a:pPr>
            <a:r>
              <a:rPr lang="es-ES" dirty="0" smtClean="0"/>
              <a:t>A.2.1) </a:t>
            </a:r>
            <a:r>
              <a:rPr lang="es-ES" dirty="0" err="1" smtClean="0"/>
              <a:t>Industry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a </a:t>
            </a:r>
            <a:r>
              <a:rPr lang="es-ES" dirty="0" err="1" smtClean="0"/>
              <a:t>generic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supplier</a:t>
            </a:r>
            <a:endParaRPr lang="es-ES" dirty="0" smtClean="0"/>
          </a:p>
          <a:p>
            <a:pPr>
              <a:spcBef>
                <a:spcPts val="600"/>
              </a:spcBef>
            </a:pPr>
            <a:r>
              <a:rPr lang="es-ES" dirty="0" smtClean="0"/>
              <a:t>A.2.2) </a:t>
            </a:r>
            <a:r>
              <a:rPr lang="es-ES" dirty="0" err="1" smtClean="0"/>
              <a:t>Industry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supplier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has </a:t>
            </a:r>
            <a:r>
              <a:rPr lang="es-ES" dirty="0" err="1" smtClean="0"/>
              <a:t>renewable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assets</a:t>
            </a:r>
            <a:endParaRPr lang="es-ES" dirty="0" smtClean="0"/>
          </a:p>
          <a:p>
            <a:pPr>
              <a:spcBef>
                <a:spcPts val="600"/>
              </a:spcBef>
            </a:pPr>
            <a:r>
              <a:rPr lang="es-ES" dirty="0" smtClean="0"/>
              <a:t>A.2.3) </a:t>
            </a:r>
            <a:r>
              <a:rPr lang="es-ES" dirty="0" err="1" smtClean="0"/>
              <a:t>Industry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on-site</a:t>
            </a:r>
            <a:r>
              <a:rPr lang="es-ES" dirty="0" smtClean="0"/>
              <a:t> </a:t>
            </a:r>
            <a:r>
              <a:rPr lang="es-ES" dirty="0" err="1" smtClean="0"/>
              <a:t>renewable</a:t>
            </a:r>
            <a:r>
              <a:rPr lang="es-ES" dirty="0" smtClean="0"/>
              <a:t> </a:t>
            </a:r>
            <a:r>
              <a:rPr lang="es-ES" dirty="0" err="1" smtClean="0"/>
              <a:t>generation</a:t>
            </a:r>
            <a:r>
              <a:rPr lang="es-ES" dirty="0" smtClean="0"/>
              <a:t> (</a:t>
            </a:r>
            <a:r>
              <a:rPr lang="es-ES" dirty="0" err="1" smtClean="0"/>
              <a:t>self-consumption</a:t>
            </a:r>
            <a:r>
              <a:rPr lang="es-ES" dirty="0" smtClean="0"/>
              <a:t>). More </a:t>
            </a:r>
            <a:r>
              <a:rPr lang="es-ES" dirty="0" err="1" smtClean="0"/>
              <a:t>parameters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optimization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727587" y="5258180"/>
            <a:ext cx="147483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A.3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2448233" y="5119680"/>
            <a:ext cx="6322142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procurement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wholesale</a:t>
            </a:r>
            <a:r>
              <a:rPr lang="es-ES" dirty="0" smtClean="0"/>
              <a:t> / spot </a:t>
            </a:r>
            <a:r>
              <a:rPr lang="es-ES" dirty="0" err="1" smtClean="0"/>
              <a:t>market</a:t>
            </a:r>
            <a:r>
              <a:rPr lang="es-ES" dirty="0" smtClean="0"/>
              <a:t> (</a:t>
            </a:r>
            <a:r>
              <a:rPr lang="es-ES" dirty="0" err="1" smtClean="0"/>
              <a:t>either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without</a:t>
            </a:r>
            <a:r>
              <a:rPr lang="es-ES" dirty="0" smtClean="0"/>
              <a:t> </a:t>
            </a:r>
            <a:r>
              <a:rPr lang="es-ES" dirty="0" err="1" smtClean="0"/>
              <a:t>on-site</a:t>
            </a:r>
            <a:r>
              <a:rPr lang="es-ES" dirty="0" smtClean="0"/>
              <a:t> </a:t>
            </a:r>
            <a:r>
              <a:rPr lang="es-ES" dirty="0" err="1" smtClean="0"/>
              <a:t>renewable</a:t>
            </a:r>
            <a:r>
              <a:rPr lang="es-ES" dirty="0" smtClean="0"/>
              <a:t> </a:t>
            </a:r>
            <a:r>
              <a:rPr lang="es-ES" dirty="0" err="1" smtClean="0"/>
              <a:t>generation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727587" y="6010520"/>
            <a:ext cx="147483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A.4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2448233" y="5872020"/>
            <a:ext cx="6322142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es-ES" dirty="0" err="1" smtClean="0"/>
              <a:t>Reduction</a:t>
            </a:r>
            <a:r>
              <a:rPr lang="es-ES" dirty="0" smtClean="0"/>
              <a:t> of </a:t>
            </a:r>
            <a:r>
              <a:rPr lang="es-ES" dirty="0" err="1" smtClean="0"/>
              <a:t>peak</a:t>
            </a:r>
            <a:r>
              <a:rPr lang="es-ES" dirty="0" smtClean="0"/>
              <a:t> </a:t>
            </a:r>
            <a:r>
              <a:rPr lang="es-ES" dirty="0" err="1" smtClean="0"/>
              <a:t>power</a:t>
            </a:r>
            <a:r>
              <a:rPr lang="es-ES" dirty="0" smtClean="0"/>
              <a:t> (</a:t>
            </a:r>
            <a:r>
              <a:rPr lang="es-ES" dirty="0" err="1" smtClean="0"/>
              <a:t>lower</a:t>
            </a:r>
            <a:r>
              <a:rPr lang="es-ES" dirty="0" smtClean="0"/>
              <a:t> </a:t>
            </a:r>
            <a:r>
              <a:rPr lang="es-ES" dirty="0" err="1" smtClean="0"/>
              <a:t>power</a:t>
            </a:r>
            <a:r>
              <a:rPr lang="es-ES" dirty="0" smtClean="0"/>
              <a:t> </a:t>
            </a:r>
            <a:r>
              <a:rPr lang="es-ES" dirty="0" err="1" smtClean="0"/>
              <a:t>contracted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grid</a:t>
            </a:r>
            <a:r>
              <a:rPr lang="es-ES" dirty="0" smtClean="0"/>
              <a:t>, </a:t>
            </a:r>
            <a:r>
              <a:rPr lang="es-ES" dirty="0" err="1" smtClean="0"/>
              <a:t>lower</a:t>
            </a:r>
            <a:r>
              <a:rPr lang="es-ES" dirty="0" smtClean="0"/>
              <a:t> </a:t>
            </a:r>
            <a:r>
              <a:rPr lang="es-ES" dirty="0" err="1" smtClean="0"/>
              <a:t>fix</a:t>
            </a:r>
            <a:r>
              <a:rPr lang="es-ES" dirty="0" smtClean="0"/>
              <a:t> </a:t>
            </a:r>
            <a:r>
              <a:rPr lang="es-ES" dirty="0" err="1" smtClean="0"/>
              <a:t>term</a:t>
            </a:r>
            <a:r>
              <a:rPr lang="es-E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1371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0692" y="1247767"/>
            <a:ext cx="6327532" cy="537739"/>
          </a:xfrm>
        </p:spPr>
        <p:txBody>
          <a:bodyPr/>
          <a:lstStyle/>
          <a:p>
            <a:r>
              <a:rPr lang="es-ES" dirty="0" err="1" smtClean="0"/>
              <a:t>Annex</a:t>
            </a:r>
            <a:r>
              <a:rPr lang="es-ES" dirty="0" smtClean="0"/>
              <a:t> - Business </a:t>
            </a:r>
            <a:r>
              <a:rPr lang="es-ES" dirty="0" err="1" smtClean="0"/>
              <a:t>Models</a:t>
            </a:r>
            <a:r>
              <a:rPr lang="es-ES" dirty="0"/>
              <a:t/>
            </a:r>
            <a:br>
              <a:rPr lang="es-ES" dirty="0"/>
            </a:br>
            <a:r>
              <a:rPr lang="es-ES" dirty="0" err="1" smtClean="0"/>
              <a:t>Type</a:t>
            </a:r>
            <a:r>
              <a:rPr lang="es-ES" dirty="0" smtClean="0"/>
              <a:t> B: </a:t>
            </a:r>
            <a:r>
              <a:rPr lang="es-ES" dirty="0" err="1" smtClean="0"/>
              <a:t>after</a:t>
            </a:r>
            <a:r>
              <a:rPr lang="es-ES" dirty="0" smtClean="0"/>
              <a:t> </a:t>
            </a:r>
            <a:r>
              <a:rPr lang="es-ES" dirty="0" err="1" smtClean="0"/>
              <a:t>gate</a:t>
            </a:r>
            <a:r>
              <a:rPr lang="es-ES" dirty="0" smtClean="0"/>
              <a:t> </a:t>
            </a:r>
            <a:r>
              <a:rPr lang="es-ES" dirty="0" err="1" smtClean="0"/>
              <a:t>closure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727587" y="2331600"/>
            <a:ext cx="1474839" cy="71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B.1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448233" y="2189663"/>
            <a:ext cx="6322142" cy="100027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es-ES" dirty="0" err="1" smtClean="0"/>
              <a:t>Offering</a:t>
            </a:r>
            <a:r>
              <a:rPr lang="es-ES" dirty="0" smtClean="0"/>
              <a:t> reserve </a:t>
            </a:r>
            <a:r>
              <a:rPr lang="es-ES" dirty="0" err="1" smtClean="0"/>
              <a:t>capacity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 </a:t>
            </a:r>
            <a:r>
              <a:rPr lang="es-ES" dirty="0" err="1" smtClean="0"/>
              <a:t>operator</a:t>
            </a:r>
            <a:r>
              <a:rPr lang="es-ES" dirty="0" smtClean="0"/>
              <a:t>, </a:t>
            </a:r>
            <a:r>
              <a:rPr lang="es-ES" dirty="0" err="1" smtClean="0"/>
              <a:t>either</a:t>
            </a:r>
            <a:r>
              <a:rPr lang="es-ES" dirty="0" smtClean="0"/>
              <a:t> </a:t>
            </a:r>
            <a:r>
              <a:rPr lang="es-ES" dirty="0" err="1" smtClean="0"/>
              <a:t>directly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through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aggregator</a:t>
            </a:r>
            <a:endParaRPr lang="es-ES" dirty="0" smtClean="0"/>
          </a:p>
          <a:p>
            <a:pPr>
              <a:spcBef>
                <a:spcPts val="600"/>
              </a:spcBef>
            </a:pPr>
            <a:r>
              <a:rPr lang="es-ES" dirty="0" err="1" smtClean="0"/>
              <a:t>Primary</a:t>
            </a:r>
            <a:r>
              <a:rPr lang="es-ES" dirty="0" smtClean="0"/>
              <a:t>, </a:t>
            </a:r>
            <a:r>
              <a:rPr lang="es-ES" dirty="0" err="1" smtClean="0"/>
              <a:t>Secondary</a:t>
            </a:r>
            <a:r>
              <a:rPr lang="es-ES" dirty="0" smtClean="0"/>
              <a:t> and/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Tertiary</a:t>
            </a:r>
            <a:r>
              <a:rPr lang="es-ES" dirty="0" smtClean="0"/>
              <a:t> reserves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727587" y="3594094"/>
            <a:ext cx="1474839" cy="433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B.2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448233" y="3626012"/>
            <a:ext cx="6322142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es-ES" dirty="0" err="1" smtClean="0"/>
              <a:t>Offering</a:t>
            </a:r>
            <a:r>
              <a:rPr lang="es-ES" dirty="0" smtClean="0"/>
              <a:t> reserve </a:t>
            </a:r>
            <a:r>
              <a:rPr lang="es-ES" dirty="0" err="1" smtClean="0"/>
              <a:t>capacity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balancing</a:t>
            </a:r>
            <a:r>
              <a:rPr lang="es-ES" dirty="0" smtClean="0"/>
              <a:t> responsable </a:t>
            </a:r>
            <a:r>
              <a:rPr lang="es-ES" dirty="0" err="1" smtClean="0"/>
              <a:t>party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727587" y="4433879"/>
            <a:ext cx="1474839" cy="1455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B.3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2448233" y="4269151"/>
            <a:ext cx="6322142" cy="178510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services</a:t>
            </a:r>
            <a:r>
              <a:rPr lang="es-ES" dirty="0" smtClean="0"/>
              <a:t> to </a:t>
            </a:r>
            <a:r>
              <a:rPr lang="es-ES" dirty="0" err="1" smtClean="0"/>
              <a:t>system</a:t>
            </a:r>
            <a:r>
              <a:rPr lang="es-ES" dirty="0" smtClean="0"/>
              <a:t> </a:t>
            </a:r>
            <a:r>
              <a:rPr lang="es-ES" dirty="0" err="1" smtClean="0"/>
              <a:t>operator</a:t>
            </a:r>
            <a:r>
              <a:rPr lang="es-ES" dirty="0" smtClean="0"/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/>
              <a:t>Long-</a:t>
            </a:r>
            <a:r>
              <a:rPr lang="es-ES" dirty="0" err="1" smtClean="0"/>
              <a:t>term</a:t>
            </a:r>
            <a:r>
              <a:rPr lang="es-ES" dirty="0" smtClean="0"/>
              <a:t> </a:t>
            </a:r>
            <a:r>
              <a:rPr lang="es-ES" dirty="0" err="1" smtClean="0"/>
              <a:t>generation</a:t>
            </a:r>
            <a:r>
              <a:rPr lang="es-ES" dirty="0" smtClean="0"/>
              <a:t> </a:t>
            </a:r>
            <a:r>
              <a:rPr lang="es-ES" dirty="0" err="1" smtClean="0"/>
              <a:t>investment</a:t>
            </a:r>
            <a:r>
              <a:rPr lang="es-ES" dirty="0" smtClean="0"/>
              <a:t> </a:t>
            </a:r>
            <a:r>
              <a:rPr lang="es-ES" dirty="0" err="1" smtClean="0"/>
              <a:t>deferral</a:t>
            </a:r>
            <a:r>
              <a:rPr lang="es-ES" dirty="0" smtClean="0"/>
              <a:t> (</a:t>
            </a:r>
            <a:r>
              <a:rPr lang="es-ES" dirty="0" err="1" smtClean="0"/>
              <a:t>capacity</a:t>
            </a:r>
            <a:r>
              <a:rPr lang="es-ES" dirty="0" smtClean="0"/>
              <a:t> </a:t>
            </a:r>
            <a:r>
              <a:rPr lang="es-ES" dirty="0" err="1" smtClean="0"/>
              <a:t>markets</a:t>
            </a:r>
            <a:r>
              <a:rPr lang="es-ES" dirty="0" smtClean="0"/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/>
              <a:t>Network </a:t>
            </a:r>
            <a:r>
              <a:rPr lang="es-ES" dirty="0" err="1" smtClean="0"/>
              <a:t>congestion</a:t>
            </a:r>
            <a:r>
              <a:rPr lang="es-ES" dirty="0" smtClean="0"/>
              <a:t> </a:t>
            </a:r>
            <a:r>
              <a:rPr lang="es-ES" dirty="0" err="1" smtClean="0"/>
              <a:t>management</a:t>
            </a:r>
            <a:endParaRPr lang="es-ES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/>
              <a:t>Reactive </a:t>
            </a:r>
            <a:r>
              <a:rPr lang="es-ES" dirty="0" err="1" smtClean="0"/>
              <a:t>power</a:t>
            </a:r>
            <a:r>
              <a:rPr lang="es-ES" dirty="0" smtClean="0"/>
              <a:t> control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err="1" smtClean="0"/>
              <a:t>Distribution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 </a:t>
            </a:r>
            <a:r>
              <a:rPr lang="es-ES" dirty="0" err="1" smtClean="0"/>
              <a:t>services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5117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0692" y="1247767"/>
            <a:ext cx="6327532" cy="537739"/>
          </a:xfrm>
        </p:spPr>
        <p:txBody>
          <a:bodyPr/>
          <a:lstStyle/>
          <a:p>
            <a:r>
              <a:rPr lang="es-ES" dirty="0" err="1" smtClean="0"/>
              <a:t>Annex</a:t>
            </a:r>
            <a:r>
              <a:rPr lang="es-ES" dirty="0" smtClean="0"/>
              <a:t> - Business </a:t>
            </a:r>
            <a:r>
              <a:rPr lang="es-ES" dirty="0" err="1" smtClean="0"/>
              <a:t>Models</a:t>
            </a:r>
            <a:r>
              <a:rPr lang="es-ES" dirty="0"/>
              <a:t/>
            </a:r>
            <a:br>
              <a:rPr lang="es-ES" dirty="0"/>
            </a:br>
            <a:r>
              <a:rPr lang="es-ES" dirty="0" err="1" smtClean="0"/>
              <a:t>Initial</a:t>
            </a:r>
            <a:r>
              <a:rPr lang="es-ES" dirty="0" smtClean="0"/>
              <a:t> </a:t>
            </a:r>
            <a:r>
              <a:rPr lang="es-ES" dirty="0" err="1" smtClean="0"/>
              <a:t>feasibility</a:t>
            </a:r>
            <a:r>
              <a:rPr lang="es-ES" dirty="0" smtClean="0"/>
              <a:t> </a:t>
            </a:r>
            <a:r>
              <a:rPr lang="es-ES" dirty="0" err="1" smtClean="0"/>
              <a:t>assessment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46" y="2167834"/>
            <a:ext cx="8123034" cy="432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57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challenge</a:t>
            </a:r>
            <a:endParaRPr lang="en-US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72444" y="5023265"/>
            <a:ext cx="7574030" cy="1282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800"/>
              </a:spcBef>
              <a:spcAft>
                <a:spcPts val="800"/>
              </a:spcAft>
              <a:buNone/>
            </a:pPr>
            <a:r>
              <a:rPr lang="en-GB" dirty="0">
                <a:solidFill>
                  <a:srgbClr val="0F1950"/>
                </a:solidFill>
              </a:rPr>
              <a:t>t</a:t>
            </a:r>
            <a:r>
              <a:rPr lang="en-GB" dirty="0" smtClean="0">
                <a:solidFill>
                  <a:srgbClr val="0F1950"/>
                </a:solidFill>
              </a:rPr>
              <a:t>he </a:t>
            </a:r>
            <a:r>
              <a:rPr lang="en-GB" b="1" dirty="0" smtClean="0">
                <a:solidFill>
                  <a:srgbClr val="0F1950"/>
                </a:solidFill>
              </a:rPr>
              <a:t>Indust</a:t>
            </a:r>
            <a:r>
              <a:rPr lang="en-GB" b="1" dirty="0" smtClean="0">
                <a:solidFill>
                  <a:srgbClr val="4F9E2A"/>
                </a:solidFill>
              </a:rPr>
              <a:t>RE</a:t>
            </a:r>
            <a:r>
              <a:rPr lang="en-GB" b="1" dirty="0" smtClean="0">
                <a:solidFill>
                  <a:srgbClr val="0F1950"/>
                </a:solidFill>
              </a:rPr>
              <a:t> </a:t>
            </a:r>
            <a:r>
              <a:rPr lang="en-GB" dirty="0" smtClean="0">
                <a:solidFill>
                  <a:srgbClr val="0F1950"/>
                </a:solidFill>
              </a:rPr>
              <a:t>project sees the </a:t>
            </a:r>
            <a:r>
              <a:rPr lang="en-GB" b="1" dirty="0" smtClean="0">
                <a:solidFill>
                  <a:srgbClr val="0F1950"/>
                </a:solidFill>
              </a:rPr>
              <a:t>industrial </a:t>
            </a:r>
            <a:r>
              <a:rPr lang="en-GB" b="1" dirty="0">
                <a:solidFill>
                  <a:srgbClr val="0F1950"/>
                </a:solidFill>
              </a:rPr>
              <a:t>electricity demand flexibility </a:t>
            </a:r>
            <a:r>
              <a:rPr lang="en-GB" dirty="0">
                <a:solidFill>
                  <a:srgbClr val="0F1950"/>
                </a:solidFill>
              </a:rPr>
              <a:t>a</a:t>
            </a:r>
            <a:r>
              <a:rPr lang="en-GB" dirty="0" smtClean="0">
                <a:solidFill>
                  <a:srgbClr val="0F1950"/>
                </a:solidFill>
              </a:rPr>
              <a:t>s </a:t>
            </a:r>
            <a:r>
              <a:rPr lang="en-GB" dirty="0">
                <a:solidFill>
                  <a:srgbClr val="0F1950"/>
                </a:solidFill>
              </a:rPr>
              <a:t>an opportunity to </a:t>
            </a:r>
            <a:r>
              <a:rPr lang="en-GB" dirty="0" smtClean="0">
                <a:solidFill>
                  <a:srgbClr val="0F1950"/>
                </a:solidFill>
              </a:rPr>
              <a:t>deal with both challenges at the same time </a:t>
            </a:r>
          </a:p>
        </p:txBody>
      </p:sp>
      <p:sp>
        <p:nvSpPr>
          <p:cNvPr id="3" name="Pfeil nach rechts 2"/>
          <p:cNvSpPr/>
          <p:nvPr/>
        </p:nvSpPr>
        <p:spPr>
          <a:xfrm rot="3600000">
            <a:off x="3246375" y="4307125"/>
            <a:ext cx="722501" cy="498764"/>
          </a:xfrm>
          <a:prstGeom prst="rightArrow">
            <a:avLst/>
          </a:prstGeom>
          <a:solidFill>
            <a:srgbClr val="4F9E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feil nach rechts 8"/>
          <p:cNvSpPr/>
          <p:nvPr/>
        </p:nvSpPr>
        <p:spPr>
          <a:xfrm rot="7191194">
            <a:off x="4686375" y="4307125"/>
            <a:ext cx="723600" cy="498764"/>
          </a:xfrm>
          <a:prstGeom prst="rightArrow">
            <a:avLst/>
          </a:prstGeom>
          <a:solidFill>
            <a:srgbClr val="4F9E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pieren 11"/>
          <p:cNvGrpSpPr/>
          <p:nvPr/>
        </p:nvGrpSpPr>
        <p:grpSpPr>
          <a:xfrm>
            <a:off x="501194" y="2351314"/>
            <a:ext cx="3787015" cy="1915750"/>
            <a:chOff x="619944" y="2208816"/>
            <a:chExt cx="3787015" cy="2070123"/>
          </a:xfrm>
        </p:grpSpPr>
        <p:sp>
          <p:nvSpPr>
            <p:cNvPr id="10" name="Ellipse 9"/>
            <p:cNvSpPr/>
            <p:nvPr/>
          </p:nvSpPr>
          <p:spPr>
            <a:xfrm>
              <a:off x="619944" y="2208816"/>
              <a:ext cx="3787015" cy="2070123"/>
            </a:xfrm>
            <a:prstGeom prst="ellipse">
              <a:avLst/>
            </a:prstGeom>
            <a:solidFill>
              <a:srgbClr val="0F19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nhaltsplatzhalter 2"/>
            <p:cNvSpPr txBox="1">
              <a:spLocks/>
            </p:cNvSpPr>
            <p:nvPr/>
          </p:nvSpPr>
          <p:spPr>
            <a:xfrm>
              <a:off x="823794" y="2552409"/>
              <a:ext cx="3368193" cy="1439999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1828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371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-GB" sz="2000" b="1" dirty="0" smtClean="0">
                  <a:solidFill>
                    <a:schemeClr val="bg1"/>
                  </a:solidFill>
                </a:rPr>
                <a:t>The </a:t>
              </a:r>
              <a:r>
                <a:rPr lang="en-GB" sz="2000" b="1" dirty="0">
                  <a:solidFill>
                    <a:schemeClr val="bg1"/>
                  </a:solidFill>
                </a:rPr>
                <a:t>cost-effective integration of variable renewable electricity into the </a:t>
              </a:r>
              <a:r>
                <a:rPr lang="en-GB" sz="2000" b="1" dirty="0" smtClean="0">
                  <a:solidFill>
                    <a:schemeClr val="bg1"/>
                  </a:solidFill>
                </a:rPr>
                <a:t>European power systems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4525709" y="2377718"/>
            <a:ext cx="3787015" cy="1915750"/>
            <a:chOff x="619944" y="2208816"/>
            <a:chExt cx="3787015" cy="2070123"/>
          </a:xfrm>
        </p:grpSpPr>
        <p:sp>
          <p:nvSpPr>
            <p:cNvPr id="14" name="Ellipse 13"/>
            <p:cNvSpPr/>
            <p:nvPr/>
          </p:nvSpPr>
          <p:spPr>
            <a:xfrm>
              <a:off x="619944" y="2208816"/>
              <a:ext cx="3787015" cy="2070123"/>
            </a:xfrm>
            <a:prstGeom prst="ellipse">
              <a:avLst/>
            </a:prstGeom>
            <a:solidFill>
              <a:srgbClr val="0F19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nhaltsplatzhalter 2"/>
            <p:cNvSpPr txBox="1">
              <a:spLocks/>
            </p:cNvSpPr>
            <p:nvPr/>
          </p:nvSpPr>
          <p:spPr>
            <a:xfrm>
              <a:off x="823794" y="2552409"/>
              <a:ext cx="3368193" cy="1439999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1828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371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-US" sz="2000" b="1" dirty="0">
                  <a:solidFill>
                    <a:schemeClr val="bg1"/>
                  </a:solidFill>
                </a:rPr>
                <a:t>The rising cost of electricity and its effects on the competitiveness of the European Industry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1182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</a:t>
            </a:r>
            <a:r>
              <a:rPr lang="en-GB" dirty="0"/>
              <a:t>o</a:t>
            </a:r>
            <a:r>
              <a:rPr lang="en-GB" dirty="0" smtClean="0"/>
              <a:t>bjectives</a:t>
            </a:r>
            <a:endParaRPr lang="en-US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240692" y="2327566"/>
            <a:ext cx="6905781" cy="3970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457200">
              <a:spcBef>
                <a:spcPct val="0"/>
              </a:spcBef>
              <a:spcAft>
                <a:spcPts val="600"/>
              </a:spcAft>
              <a:buClr>
                <a:srgbClr val="4A9731"/>
              </a:buClr>
              <a:buNone/>
            </a:pPr>
            <a:r>
              <a:rPr lang="en-GB" sz="2400" dirty="0" smtClean="0">
                <a:solidFill>
                  <a:srgbClr val="0F1950"/>
                </a:solidFill>
              </a:rPr>
              <a:t>The project will bring together the large industry with renewable energy community in </a:t>
            </a:r>
            <a:r>
              <a:rPr lang="en-GB" sz="2400" dirty="0">
                <a:solidFill>
                  <a:srgbClr val="0F1950"/>
                </a:solidFill>
              </a:rPr>
              <a:t>order </a:t>
            </a:r>
            <a:r>
              <a:rPr lang="en-GB" sz="2400" dirty="0" smtClean="0">
                <a:solidFill>
                  <a:srgbClr val="0F1950"/>
                </a:solidFill>
              </a:rPr>
              <a:t>find common ground and create </a:t>
            </a:r>
            <a:r>
              <a:rPr lang="en-GB" sz="2400" dirty="0">
                <a:solidFill>
                  <a:srgbClr val="0F1950"/>
                </a:solidFill>
              </a:rPr>
              <a:t>win-win situations</a:t>
            </a:r>
            <a:r>
              <a:rPr lang="en-GB" sz="2400" dirty="0" smtClean="0">
                <a:solidFill>
                  <a:srgbClr val="0F1950"/>
                </a:solidFill>
              </a:rPr>
              <a:t>.</a:t>
            </a:r>
          </a:p>
          <a:p>
            <a:pPr marL="0" lvl="1" indent="0" defTabSz="457200">
              <a:spcBef>
                <a:spcPct val="0"/>
              </a:spcBef>
              <a:spcAft>
                <a:spcPts val="600"/>
              </a:spcAft>
              <a:buClr>
                <a:srgbClr val="4A9731"/>
              </a:buClr>
              <a:buNone/>
            </a:pPr>
            <a:endParaRPr lang="en-US" sz="800" dirty="0" smtClean="0">
              <a:solidFill>
                <a:srgbClr val="0F1950"/>
              </a:solidFill>
              <a:latin typeface="+mj-lt"/>
              <a:ea typeface="+mj-ea"/>
              <a:cs typeface="+mj-cs"/>
            </a:endParaRPr>
          </a:p>
          <a:p>
            <a:pPr marL="571500" lvl="1" indent="-571500" defTabSz="457200">
              <a:spcBef>
                <a:spcPct val="0"/>
              </a:spcBef>
              <a:spcAft>
                <a:spcPts val="600"/>
              </a:spcAft>
              <a:buClr>
                <a:srgbClr val="4A9731"/>
              </a:buClr>
            </a:pPr>
            <a:r>
              <a:rPr lang="en-US" sz="2200" dirty="0" smtClean="0">
                <a:solidFill>
                  <a:srgbClr val="0F1950"/>
                </a:solidFill>
                <a:latin typeface="+mj-lt"/>
                <a:ea typeface="+mj-ea"/>
                <a:cs typeface="+mj-cs"/>
              </a:rPr>
              <a:t>Formulate business models</a:t>
            </a:r>
          </a:p>
          <a:p>
            <a:pPr marL="571500" lvl="1" indent="-571500" defTabSz="457200">
              <a:spcBef>
                <a:spcPct val="0"/>
              </a:spcBef>
              <a:spcAft>
                <a:spcPts val="600"/>
              </a:spcAft>
              <a:buClr>
                <a:srgbClr val="4A9731"/>
              </a:buClr>
            </a:pPr>
            <a:r>
              <a:rPr lang="en-US" sz="2200" dirty="0" smtClean="0">
                <a:solidFill>
                  <a:srgbClr val="0F1950"/>
                </a:solidFill>
                <a:latin typeface="+mj-lt"/>
                <a:ea typeface="+mj-ea"/>
                <a:cs typeface="+mj-cs"/>
              </a:rPr>
              <a:t>Develop tools to facilitate </a:t>
            </a:r>
            <a:r>
              <a:rPr lang="en-US" sz="2200" dirty="0">
                <a:solidFill>
                  <a:srgbClr val="0F1950"/>
                </a:solidFill>
                <a:latin typeface="+mj-lt"/>
                <a:ea typeface="+mj-ea"/>
                <a:cs typeface="+mj-cs"/>
              </a:rPr>
              <a:t>their adoption</a:t>
            </a:r>
          </a:p>
          <a:p>
            <a:pPr marL="571500" lvl="1" indent="-571500" defTabSz="457200">
              <a:spcBef>
                <a:spcPct val="0"/>
              </a:spcBef>
              <a:spcAft>
                <a:spcPts val="600"/>
              </a:spcAft>
              <a:buClr>
                <a:srgbClr val="4A9731"/>
              </a:buClr>
            </a:pPr>
            <a:r>
              <a:rPr lang="en-US" sz="2200" dirty="0" smtClean="0">
                <a:solidFill>
                  <a:srgbClr val="0F1950"/>
                </a:solidFill>
                <a:latin typeface="+mj-lt"/>
                <a:ea typeface="+mj-ea"/>
                <a:cs typeface="+mj-cs"/>
              </a:rPr>
              <a:t>Quantify </a:t>
            </a:r>
            <a:r>
              <a:rPr lang="en-US" sz="2200" dirty="0">
                <a:solidFill>
                  <a:srgbClr val="0F1950"/>
                </a:solidFill>
                <a:latin typeface="+mj-lt"/>
                <a:ea typeface="+mj-ea"/>
                <a:cs typeface="+mj-cs"/>
              </a:rPr>
              <a:t>the potential benefits for the power </a:t>
            </a:r>
            <a:r>
              <a:rPr lang="en-US" sz="2200" dirty="0" smtClean="0">
                <a:solidFill>
                  <a:srgbClr val="0F1950"/>
                </a:solidFill>
                <a:latin typeface="+mj-lt"/>
                <a:ea typeface="+mj-ea"/>
                <a:cs typeface="+mj-cs"/>
              </a:rPr>
              <a:t>system</a:t>
            </a:r>
          </a:p>
          <a:p>
            <a:pPr marL="571500" lvl="1" indent="-571500" defTabSz="457200">
              <a:spcBef>
                <a:spcPct val="0"/>
              </a:spcBef>
              <a:spcAft>
                <a:spcPts val="600"/>
              </a:spcAft>
              <a:buClr>
                <a:srgbClr val="4A9731"/>
              </a:buClr>
            </a:pPr>
            <a:r>
              <a:rPr lang="en-US" sz="2200" dirty="0">
                <a:solidFill>
                  <a:srgbClr val="0F1950"/>
                </a:solidFill>
              </a:rPr>
              <a:t>Formulate policy </a:t>
            </a:r>
            <a:r>
              <a:rPr lang="en-US" sz="2200" dirty="0" smtClean="0">
                <a:solidFill>
                  <a:srgbClr val="0F1950"/>
                </a:solidFill>
              </a:rPr>
              <a:t>recommendations</a:t>
            </a:r>
            <a:endParaRPr lang="en-US" sz="2200" dirty="0">
              <a:solidFill>
                <a:srgbClr val="0F195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863" y="3515096"/>
            <a:ext cx="6819534" cy="247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669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Focus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556"/>
          <a:stretch/>
        </p:blipFill>
        <p:spPr bwMode="auto">
          <a:xfrm>
            <a:off x="617517" y="2478974"/>
            <a:ext cx="7560000" cy="219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e 3"/>
          <p:cNvSpPr/>
          <p:nvPr/>
        </p:nvSpPr>
        <p:spPr>
          <a:xfrm>
            <a:off x="5083277" y="2871019"/>
            <a:ext cx="1445342" cy="10520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94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Geographical Coverage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031" y="2207780"/>
            <a:ext cx="6668079" cy="39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71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models context</a:t>
            </a:r>
            <a:endParaRPr lang="en-US" dirty="0"/>
          </a:p>
        </p:txBody>
      </p:sp>
      <p:sp>
        <p:nvSpPr>
          <p:cNvPr id="3" name="Title Placeholder 1"/>
          <p:cNvSpPr txBox="1">
            <a:spLocks/>
          </p:cNvSpPr>
          <p:nvPr/>
        </p:nvSpPr>
        <p:spPr>
          <a:xfrm>
            <a:off x="1240692" y="2183104"/>
            <a:ext cx="6917656" cy="4193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4A9731"/>
              </a:buClr>
            </a:pPr>
            <a:r>
              <a:rPr lang="en-US" sz="2600" dirty="0" smtClean="0">
                <a:solidFill>
                  <a:srgbClr val="0F1950"/>
                </a:solidFill>
              </a:rPr>
              <a:t>Here we outline all possible ways that the </a:t>
            </a:r>
            <a:r>
              <a:rPr lang="en-US" sz="2600" b="1" dirty="0">
                <a:solidFill>
                  <a:srgbClr val="0F1950"/>
                </a:solidFill>
              </a:rPr>
              <a:t>electricity demand flexibility of </a:t>
            </a:r>
            <a:r>
              <a:rPr lang="en-US" sz="2600" b="1" dirty="0" smtClean="0">
                <a:solidFill>
                  <a:srgbClr val="0F1950"/>
                </a:solidFill>
              </a:rPr>
              <a:t>industrial plants</a:t>
            </a:r>
            <a:r>
              <a:rPr lang="en-US" sz="2600" dirty="0" smtClean="0">
                <a:solidFill>
                  <a:srgbClr val="0F1950"/>
                </a:solidFill>
              </a:rPr>
              <a:t> can benefit from and to the </a:t>
            </a:r>
            <a:r>
              <a:rPr lang="en-US" sz="2600" dirty="0">
                <a:solidFill>
                  <a:srgbClr val="0F1950"/>
                </a:solidFill>
              </a:rPr>
              <a:t>power </a:t>
            </a:r>
            <a:r>
              <a:rPr lang="en-US" sz="2600" dirty="0" smtClean="0">
                <a:solidFill>
                  <a:srgbClr val="0F1950"/>
                </a:solidFill>
              </a:rPr>
              <a:t>system</a:t>
            </a:r>
          </a:p>
          <a:p>
            <a:pPr>
              <a:buClr>
                <a:srgbClr val="4A9731"/>
              </a:buClr>
            </a:pPr>
            <a:endParaRPr lang="en-GB" sz="1200" dirty="0">
              <a:solidFill>
                <a:srgbClr val="0F1950"/>
              </a:solidFill>
            </a:endParaRPr>
          </a:p>
          <a:p>
            <a:pPr>
              <a:buClr>
                <a:srgbClr val="4A9731"/>
              </a:buClr>
            </a:pPr>
            <a:r>
              <a:rPr lang="en-GB" sz="2600" dirty="0" smtClean="0">
                <a:solidFill>
                  <a:srgbClr val="0F1950"/>
                </a:solidFill>
              </a:rPr>
              <a:t>Then, these “business models” will be further detailed and adapted to the target countries</a:t>
            </a:r>
          </a:p>
          <a:p>
            <a:pPr>
              <a:buClr>
                <a:srgbClr val="4A9731"/>
              </a:buClr>
            </a:pPr>
            <a:endParaRPr lang="en-GB" sz="1200" dirty="0" smtClean="0">
              <a:solidFill>
                <a:srgbClr val="0F1950"/>
              </a:solidFill>
            </a:endParaRPr>
          </a:p>
          <a:p>
            <a:pPr>
              <a:buClr>
                <a:srgbClr val="4A9731"/>
              </a:buClr>
            </a:pPr>
            <a:r>
              <a:rPr lang="en-GB" sz="2600" dirty="0" smtClean="0">
                <a:solidFill>
                  <a:srgbClr val="0F1950"/>
                </a:solidFill>
              </a:rPr>
              <a:t>Tools will be developed to advise industrial plants on concrete actions</a:t>
            </a:r>
          </a:p>
          <a:p>
            <a:pPr>
              <a:buClr>
                <a:srgbClr val="4A9731"/>
              </a:buClr>
            </a:pPr>
            <a:endParaRPr lang="en-GB" sz="1200" dirty="0">
              <a:solidFill>
                <a:srgbClr val="0F1950"/>
              </a:solidFill>
            </a:endParaRPr>
          </a:p>
          <a:p>
            <a:pPr>
              <a:buClr>
                <a:srgbClr val="4A9731"/>
              </a:buClr>
            </a:pPr>
            <a:r>
              <a:rPr lang="en-GB" sz="2600" dirty="0" smtClean="0">
                <a:solidFill>
                  <a:srgbClr val="0F1950"/>
                </a:solidFill>
              </a:rPr>
              <a:t>Case studies will be implemented and policy recommendations formulated</a:t>
            </a:r>
            <a:endParaRPr lang="de-DE" sz="2600" dirty="0" smtClean="0">
              <a:solidFill>
                <a:srgbClr val="0F1950"/>
              </a:solidFill>
            </a:endParaRPr>
          </a:p>
        </p:txBody>
      </p:sp>
      <p:sp>
        <p:nvSpPr>
          <p:cNvPr id="4" name="Pfeil nach unten 3"/>
          <p:cNvSpPr/>
          <p:nvPr/>
        </p:nvSpPr>
        <p:spPr>
          <a:xfrm>
            <a:off x="225631" y="1805047"/>
            <a:ext cx="931934" cy="4702627"/>
          </a:xfrm>
          <a:prstGeom prst="downArrow">
            <a:avLst/>
          </a:prstGeom>
          <a:solidFill>
            <a:srgbClr val="0F19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475013" y="1721912"/>
            <a:ext cx="461665" cy="432657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2017			2016			2015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81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0691" y="1214872"/>
            <a:ext cx="6634947" cy="537739"/>
          </a:xfrm>
        </p:spPr>
        <p:txBody>
          <a:bodyPr/>
          <a:lstStyle/>
          <a:p>
            <a:r>
              <a:rPr lang="en-US" sz="3200" dirty="0" smtClean="0"/>
              <a:t>Business Model A: before gate-closure Shift demand to low-cost periods</a:t>
            </a:r>
            <a:endParaRPr lang="en-US" sz="3200" dirty="0"/>
          </a:p>
        </p:txBody>
      </p:sp>
      <p:sp>
        <p:nvSpPr>
          <p:cNvPr id="3" name="Title Placeholder 1"/>
          <p:cNvSpPr txBox="1">
            <a:spLocks/>
          </p:cNvSpPr>
          <p:nvPr/>
        </p:nvSpPr>
        <p:spPr>
          <a:xfrm>
            <a:off x="1240692" y="2183104"/>
            <a:ext cx="6490144" cy="4193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4A9731"/>
              </a:buClr>
            </a:pPr>
            <a:endParaRPr lang="de-DE" sz="2600" dirty="0" smtClean="0">
              <a:solidFill>
                <a:srgbClr val="0F1950"/>
              </a:solidFill>
            </a:endParaRP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1286217" y="2240505"/>
            <a:ext cx="6955258" cy="19871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4A9731"/>
              </a:buClr>
            </a:pPr>
            <a:r>
              <a:rPr lang="en-US" sz="2600" dirty="0" smtClean="0">
                <a:solidFill>
                  <a:srgbClr val="0F1950"/>
                </a:solidFill>
              </a:rPr>
              <a:t>Reduce </a:t>
            </a:r>
            <a:r>
              <a:rPr lang="en-US" sz="2600" dirty="0">
                <a:solidFill>
                  <a:srgbClr val="0F1950"/>
                </a:solidFill>
              </a:rPr>
              <a:t>the energy bill </a:t>
            </a:r>
            <a:r>
              <a:rPr lang="en-US" sz="2600" dirty="0" smtClean="0">
                <a:solidFill>
                  <a:srgbClr val="0F1950"/>
                </a:solidFill>
              </a:rPr>
              <a:t>by shifting </a:t>
            </a:r>
            <a:r>
              <a:rPr lang="en-US" sz="2600" dirty="0">
                <a:solidFill>
                  <a:srgbClr val="0F1950"/>
                </a:solidFill>
              </a:rPr>
              <a:t>consumption to time-periods </a:t>
            </a:r>
            <a:r>
              <a:rPr lang="en-US" sz="2600" dirty="0" smtClean="0">
                <a:solidFill>
                  <a:srgbClr val="0F1950"/>
                </a:solidFill>
              </a:rPr>
              <a:t>with lower costs</a:t>
            </a:r>
          </a:p>
          <a:p>
            <a:pPr marL="571500" indent="-571500">
              <a:buClr>
                <a:srgbClr val="4F9E2A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0F1950"/>
                </a:solidFill>
              </a:rPr>
              <a:t>exploitation of </a:t>
            </a:r>
            <a:r>
              <a:rPr lang="en-US" sz="2200" dirty="0" err="1" smtClean="0">
                <a:solidFill>
                  <a:srgbClr val="0F1950"/>
                </a:solidFill>
              </a:rPr>
              <a:t>ToU</a:t>
            </a:r>
            <a:r>
              <a:rPr lang="en-US" sz="2200" dirty="0" smtClean="0">
                <a:solidFill>
                  <a:srgbClr val="0F1950"/>
                </a:solidFill>
              </a:rPr>
              <a:t> tariffs </a:t>
            </a:r>
            <a:endParaRPr lang="en-US" sz="2200" dirty="0">
              <a:solidFill>
                <a:srgbClr val="0F1950"/>
              </a:solidFill>
            </a:endParaRPr>
          </a:p>
          <a:p>
            <a:pPr marL="571500" indent="-571500">
              <a:buClr>
                <a:srgbClr val="4F9E2A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0F1950"/>
                </a:solidFill>
              </a:rPr>
              <a:t>tailored agreements with the electricity </a:t>
            </a:r>
            <a:r>
              <a:rPr lang="en-US" sz="2200" dirty="0" smtClean="0">
                <a:solidFill>
                  <a:srgbClr val="0F1950"/>
                </a:solidFill>
              </a:rPr>
              <a:t>supplier</a:t>
            </a:r>
            <a:endParaRPr lang="en-US" sz="2200" dirty="0">
              <a:solidFill>
                <a:srgbClr val="0F1950"/>
              </a:solidFill>
            </a:endParaRPr>
          </a:p>
          <a:p>
            <a:pPr marL="571500" indent="-571500">
              <a:buClr>
                <a:srgbClr val="4F9E2A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0F1950"/>
                </a:solidFill>
              </a:rPr>
              <a:t>procure electricity directly from the </a:t>
            </a:r>
            <a:r>
              <a:rPr lang="en-US" sz="2200" dirty="0" smtClean="0">
                <a:solidFill>
                  <a:srgbClr val="0F1950"/>
                </a:solidFill>
              </a:rPr>
              <a:t>wholesale / spot market </a:t>
            </a:r>
            <a:endParaRPr lang="en-US" sz="2200" dirty="0">
              <a:solidFill>
                <a:srgbClr val="0F19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26892"/>
            <a:ext cx="3420000" cy="2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8789" y="4527448"/>
            <a:ext cx="3420000" cy="2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feil nach rechts 9"/>
          <p:cNvSpPr/>
          <p:nvPr/>
        </p:nvSpPr>
        <p:spPr>
          <a:xfrm>
            <a:off x="3496997" y="4560136"/>
            <a:ext cx="2208904" cy="2001600"/>
          </a:xfrm>
          <a:prstGeom prst="rightArrow">
            <a:avLst/>
          </a:prstGeom>
          <a:solidFill>
            <a:srgbClr val="4F9E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Market signals or supplier requests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7765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0690" y="1237942"/>
            <a:ext cx="7569013" cy="537739"/>
          </a:xfrm>
        </p:spPr>
        <p:txBody>
          <a:bodyPr/>
          <a:lstStyle/>
          <a:p>
            <a:r>
              <a:rPr lang="en-US" sz="3200" dirty="0" smtClean="0"/>
              <a:t>Business Model B: after gate closure</a:t>
            </a:r>
            <a:br>
              <a:rPr lang="en-US" sz="3200" dirty="0" smtClean="0"/>
            </a:br>
            <a:r>
              <a:rPr lang="en-US" sz="3200" dirty="0" smtClean="0"/>
              <a:t>Offering </a:t>
            </a:r>
            <a:r>
              <a:rPr lang="en-US" sz="3200" dirty="0"/>
              <a:t>services to </a:t>
            </a:r>
            <a:r>
              <a:rPr lang="en-US" sz="3200" dirty="0" smtClean="0"/>
              <a:t>TSO / DSO</a:t>
            </a:r>
            <a:endParaRPr lang="en-US" sz="3200" dirty="0"/>
          </a:p>
        </p:txBody>
      </p:sp>
      <p:sp>
        <p:nvSpPr>
          <p:cNvPr id="3" name="Title Placeholder 1"/>
          <p:cNvSpPr txBox="1">
            <a:spLocks/>
          </p:cNvSpPr>
          <p:nvPr/>
        </p:nvSpPr>
        <p:spPr>
          <a:xfrm>
            <a:off x="1240692" y="2183104"/>
            <a:ext cx="6490144" cy="4193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4A9731"/>
              </a:buClr>
            </a:pPr>
            <a:endParaRPr lang="de-DE" sz="2600" dirty="0" smtClean="0">
              <a:solidFill>
                <a:srgbClr val="0F195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-1" y="3871355"/>
            <a:ext cx="9140400" cy="269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1240689" y="2335504"/>
            <a:ext cx="7036411" cy="4193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4A9731"/>
              </a:buClr>
            </a:pPr>
            <a:r>
              <a:rPr lang="en-US" sz="2600" dirty="0" smtClean="0">
                <a:solidFill>
                  <a:srgbClr val="0F1950"/>
                </a:solidFill>
              </a:rPr>
              <a:t>Offer </a:t>
            </a:r>
            <a:r>
              <a:rPr lang="en-US" sz="2600" dirty="0">
                <a:solidFill>
                  <a:srgbClr val="0F1950"/>
                </a:solidFill>
              </a:rPr>
              <a:t>reserve capacity for </a:t>
            </a:r>
            <a:r>
              <a:rPr lang="en-US" sz="2600" dirty="0" smtClean="0">
                <a:solidFill>
                  <a:srgbClr val="0F1950"/>
                </a:solidFill>
              </a:rPr>
              <a:t>frequency control </a:t>
            </a:r>
          </a:p>
          <a:p>
            <a:pPr>
              <a:buClr>
                <a:srgbClr val="4A9731"/>
              </a:buClr>
            </a:pPr>
            <a:endParaRPr lang="en-US" sz="1200" dirty="0" smtClean="0">
              <a:solidFill>
                <a:srgbClr val="0F1950"/>
              </a:solidFill>
            </a:endParaRPr>
          </a:p>
          <a:p>
            <a:pPr>
              <a:buClr>
                <a:srgbClr val="4A9731"/>
              </a:buClr>
            </a:pPr>
            <a:r>
              <a:rPr lang="en-US" sz="2600" dirty="0" smtClean="0">
                <a:solidFill>
                  <a:srgbClr val="0F1950"/>
                </a:solidFill>
              </a:rPr>
              <a:t>Capacity can be offered directly </a:t>
            </a:r>
            <a:r>
              <a:rPr lang="en-US" sz="2600" dirty="0">
                <a:solidFill>
                  <a:srgbClr val="0F1950"/>
                </a:solidFill>
              </a:rPr>
              <a:t>or through an aggregator</a:t>
            </a:r>
            <a:r>
              <a:rPr lang="en-US" sz="2600" dirty="0" smtClean="0">
                <a:solidFill>
                  <a:srgbClr val="0F1950"/>
                </a:solidFill>
              </a:rPr>
              <a:t>.</a:t>
            </a:r>
          </a:p>
          <a:p>
            <a:pPr>
              <a:buClr>
                <a:srgbClr val="4A9731"/>
              </a:buClr>
            </a:pPr>
            <a:endParaRPr lang="en-US" sz="1200" dirty="0" smtClean="0">
              <a:solidFill>
                <a:srgbClr val="0F1950"/>
              </a:solidFill>
            </a:endParaRPr>
          </a:p>
          <a:p>
            <a:pPr>
              <a:buClr>
                <a:srgbClr val="4A9731"/>
              </a:buClr>
            </a:pPr>
            <a:r>
              <a:rPr lang="en-GB" sz="2600" dirty="0" smtClean="0">
                <a:solidFill>
                  <a:srgbClr val="0F1950"/>
                </a:solidFill>
              </a:rPr>
              <a:t>In the future other services may be introduced:</a:t>
            </a:r>
          </a:p>
          <a:p>
            <a:pPr marL="571500" indent="-571500">
              <a:buClr>
                <a:srgbClr val="4F9E2A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F1950"/>
                </a:solidFill>
              </a:rPr>
              <a:t>generation </a:t>
            </a:r>
            <a:r>
              <a:rPr lang="en-US" sz="2200" dirty="0">
                <a:solidFill>
                  <a:srgbClr val="0F1950"/>
                </a:solidFill>
              </a:rPr>
              <a:t>investment deferral </a:t>
            </a:r>
            <a:r>
              <a:rPr lang="en-US" sz="2200" dirty="0" smtClean="0">
                <a:solidFill>
                  <a:srgbClr val="0F1950"/>
                </a:solidFill>
              </a:rPr>
              <a:t>(capacity </a:t>
            </a:r>
            <a:r>
              <a:rPr lang="en-US" sz="2200" dirty="0">
                <a:solidFill>
                  <a:srgbClr val="0F1950"/>
                </a:solidFill>
              </a:rPr>
              <a:t>markets)</a:t>
            </a:r>
          </a:p>
          <a:p>
            <a:pPr marL="571500" indent="-571500">
              <a:buClr>
                <a:srgbClr val="4F9E2A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0F1950"/>
                </a:solidFill>
              </a:rPr>
              <a:t>t</a:t>
            </a:r>
            <a:r>
              <a:rPr lang="en-US" sz="2200" dirty="0" smtClean="0">
                <a:solidFill>
                  <a:srgbClr val="0F1950"/>
                </a:solidFill>
              </a:rPr>
              <a:t>ransmission </a:t>
            </a:r>
            <a:r>
              <a:rPr lang="en-US" sz="2200" dirty="0">
                <a:solidFill>
                  <a:srgbClr val="0F1950"/>
                </a:solidFill>
              </a:rPr>
              <a:t>network congestion management</a:t>
            </a:r>
          </a:p>
          <a:p>
            <a:pPr marL="571500" indent="-571500">
              <a:buClr>
                <a:srgbClr val="4F9E2A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F1950"/>
                </a:solidFill>
              </a:rPr>
              <a:t>reactive </a:t>
            </a:r>
            <a:r>
              <a:rPr lang="en-US" sz="2200" dirty="0">
                <a:solidFill>
                  <a:srgbClr val="0F1950"/>
                </a:solidFill>
              </a:rPr>
              <a:t>power control to TSO</a:t>
            </a:r>
          </a:p>
          <a:p>
            <a:pPr marL="571500" indent="-571500">
              <a:buClr>
                <a:srgbClr val="4F9E2A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F1950"/>
                </a:solidFill>
              </a:rPr>
              <a:t>DSO </a:t>
            </a:r>
            <a:r>
              <a:rPr lang="en-US" sz="2200" dirty="0">
                <a:solidFill>
                  <a:srgbClr val="0F1950"/>
                </a:solidFill>
              </a:rPr>
              <a:t>services including peak demand shaving, active and reactive power control, voltage </a:t>
            </a:r>
            <a:r>
              <a:rPr lang="en-US" sz="2200" dirty="0" smtClean="0">
                <a:solidFill>
                  <a:srgbClr val="0F1950"/>
                </a:solidFill>
              </a:rPr>
              <a:t>support</a:t>
            </a:r>
            <a:endParaRPr lang="en-US" sz="2200" dirty="0">
              <a:solidFill>
                <a:srgbClr val="0F19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3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0690" y="1237942"/>
            <a:ext cx="7569013" cy="537739"/>
          </a:xfrm>
        </p:spPr>
        <p:txBody>
          <a:bodyPr/>
          <a:lstStyle/>
          <a:p>
            <a:r>
              <a:rPr lang="en-US" sz="3200" dirty="0" smtClean="0"/>
              <a:t>How can ECSLA benefit from </a:t>
            </a:r>
            <a:r>
              <a:rPr lang="en-US" sz="3200" dirty="0" err="1" smtClean="0"/>
              <a:t>IndustRE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Title Placeholder 1"/>
          <p:cNvSpPr txBox="1">
            <a:spLocks/>
          </p:cNvSpPr>
          <p:nvPr/>
        </p:nvSpPr>
        <p:spPr>
          <a:xfrm>
            <a:off x="1240692" y="2183104"/>
            <a:ext cx="6490144" cy="4193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4A9731"/>
              </a:buClr>
            </a:pPr>
            <a:endParaRPr lang="de-DE" sz="2600" dirty="0" smtClean="0">
              <a:solidFill>
                <a:srgbClr val="0F195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27587" y="2379406"/>
            <a:ext cx="2123768" cy="924233"/>
          </a:xfrm>
          <a:prstGeom prst="rect">
            <a:avLst/>
          </a:prstGeom>
          <a:solidFill>
            <a:srgbClr val="10153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s-ES" sz="1600" b="1" dirty="0" err="1">
                <a:solidFill>
                  <a:schemeClr val="bg1"/>
                </a:solidFill>
              </a:rPr>
              <a:t>Consultation</a:t>
            </a:r>
            <a:r>
              <a:rPr lang="es-ES" sz="1600" b="1" dirty="0">
                <a:solidFill>
                  <a:schemeClr val="bg1"/>
                </a:solidFill>
              </a:rPr>
              <a:t> </a:t>
            </a:r>
            <a:r>
              <a:rPr lang="es-ES" sz="1600" b="1" dirty="0" err="1">
                <a:solidFill>
                  <a:schemeClr val="bg1"/>
                </a:solidFill>
              </a:rPr>
              <a:t>on</a:t>
            </a:r>
            <a:r>
              <a:rPr lang="es-ES" sz="1600" b="1" dirty="0">
                <a:solidFill>
                  <a:schemeClr val="bg1"/>
                </a:solidFill>
              </a:rPr>
              <a:t> Business </a:t>
            </a:r>
            <a:r>
              <a:rPr lang="es-ES" sz="1600" b="1" dirty="0" err="1">
                <a:solidFill>
                  <a:schemeClr val="bg1"/>
                </a:solidFill>
              </a:rPr>
              <a:t>Models</a:t>
            </a:r>
            <a:r>
              <a:rPr lang="es-ES" sz="1600" b="1" dirty="0">
                <a:solidFill>
                  <a:schemeClr val="bg1"/>
                </a:solidFill>
              </a:rPr>
              <a:t> per country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274142" y="2379406"/>
            <a:ext cx="2123768" cy="924233"/>
          </a:xfrm>
          <a:prstGeom prst="rect">
            <a:avLst/>
          </a:prstGeom>
          <a:solidFill>
            <a:srgbClr val="10153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s-ES" sz="1600" b="1" dirty="0" err="1">
                <a:solidFill>
                  <a:schemeClr val="bg1"/>
                </a:solidFill>
              </a:rPr>
              <a:t>Advisory</a:t>
            </a:r>
            <a:r>
              <a:rPr lang="es-ES" sz="1600" b="1" dirty="0">
                <a:solidFill>
                  <a:schemeClr val="bg1"/>
                </a:solidFill>
              </a:rPr>
              <a:t> </a:t>
            </a:r>
            <a:r>
              <a:rPr lang="es-ES" sz="1600" b="1" dirty="0" err="1">
                <a:solidFill>
                  <a:schemeClr val="bg1"/>
                </a:solidFill>
              </a:rPr>
              <a:t>Board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20697" y="2379406"/>
            <a:ext cx="2123768" cy="924233"/>
          </a:xfrm>
          <a:prstGeom prst="rect">
            <a:avLst/>
          </a:prstGeom>
          <a:solidFill>
            <a:srgbClr val="10153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Case </a:t>
            </a:r>
            <a:r>
              <a:rPr lang="es-ES" sz="1600" b="1" dirty="0" err="1">
                <a:solidFill>
                  <a:schemeClr val="bg1"/>
                </a:solidFill>
              </a:rPr>
              <a:t>Studies</a:t>
            </a:r>
            <a:r>
              <a:rPr lang="es-ES" sz="1600" b="1" dirty="0">
                <a:solidFill>
                  <a:schemeClr val="bg1"/>
                </a:solidFill>
              </a:rPr>
              <a:t> (6)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48926" y="3409103"/>
            <a:ext cx="248756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dirty="0" err="1" smtClean="0">
                <a:solidFill>
                  <a:srgbClr val="0F1950"/>
                </a:solidFill>
              </a:rPr>
              <a:t>Provide</a:t>
            </a:r>
            <a:r>
              <a:rPr lang="es-ES" dirty="0" smtClean="0">
                <a:solidFill>
                  <a:srgbClr val="0F1950"/>
                </a:solidFill>
              </a:rPr>
              <a:t> </a:t>
            </a:r>
            <a:r>
              <a:rPr lang="es-ES" dirty="0" err="1" smtClean="0">
                <a:solidFill>
                  <a:srgbClr val="0F1950"/>
                </a:solidFill>
              </a:rPr>
              <a:t>direct</a:t>
            </a:r>
            <a:r>
              <a:rPr lang="es-ES" dirty="0" smtClean="0">
                <a:solidFill>
                  <a:srgbClr val="0F1950"/>
                </a:solidFill>
              </a:rPr>
              <a:t> </a:t>
            </a:r>
            <a:r>
              <a:rPr lang="es-ES" dirty="0" err="1" smtClean="0">
                <a:solidFill>
                  <a:srgbClr val="0F1950"/>
                </a:solidFill>
              </a:rPr>
              <a:t>views</a:t>
            </a:r>
            <a:r>
              <a:rPr lang="es-ES" dirty="0" smtClean="0">
                <a:solidFill>
                  <a:srgbClr val="0F1950"/>
                </a:solidFill>
              </a:rPr>
              <a:t> </a:t>
            </a:r>
            <a:r>
              <a:rPr lang="es-ES" dirty="0" err="1" smtClean="0">
                <a:solidFill>
                  <a:srgbClr val="0F1950"/>
                </a:solidFill>
              </a:rPr>
              <a:t>on</a:t>
            </a:r>
            <a:r>
              <a:rPr lang="es-ES" dirty="0" smtClean="0">
                <a:solidFill>
                  <a:srgbClr val="0F1950"/>
                </a:solidFill>
              </a:rPr>
              <a:t> </a:t>
            </a:r>
            <a:r>
              <a:rPr lang="es-ES" dirty="0" err="1" smtClean="0">
                <a:solidFill>
                  <a:srgbClr val="0F1950"/>
                </a:solidFill>
              </a:rPr>
              <a:t>the</a:t>
            </a:r>
            <a:r>
              <a:rPr lang="es-ES" dirty="0" smtClean="0">
                <a:solidFill>
                  <a:srgbClr val="0F1950"/>
                </a:solidFill>
              </a:rPr>
              <a:t> </a:t>
            </a:r>
            <a:r>
              <a:rPr lang="es-ES" dirty="0" err="1" smtClean="0">
                <a:solidFill>
                  <a:srgbClr val="0F1950"/>
                </a:solidFill>
              </a:rPr>
              <a:t>proposed</a:t>
            </a:r>
            <a:r>
              <a:rPr lang="es-ES" dirty="0" smtClean="0">
                <a:solidFill>
                  <a:srgbClr val="0F1950"/>
                </a:solidFill>
              </a:rPr>
              <a:t> </a:t>
            </a:r>
            <a:r>
              <a:rPr lang="es-ES" dirty="0" err="1" smtClean="0">
                <a:solidFill>
                  <a:srgbClr val="0F1950"/>
                </a:solidFill>
              </a:rPr>
              <a:t>business</a:t>
            </a:r>
            <a:r>
              <a:rPr lang="es-ES" dirty="0" smtClean="0">
                <a:solidFill>
                  <a:srgbClr val="0F1950"/>
                </a:solidFill>
              </a:rPr>
              <a:t> </a:t>
            </a:r>
            <a:r>
              <a:rPr lang="es-ES" dirty="0" err="1" smtClean="0">
                <a:solidFill>
                  <a:srgbClr val="0F1950"/>
                </a:solidFill>
              </a:rPr>
              <a:t>models</a:t>
            </a:r>
            <a:endParaRPr lang="es-ES" dirty="0" smtClean="0">
              <a:solidFill>
                <a:srgbClr val="0F1950"/>
              </a:solidFill>
            </a:endParaRPr>
          </a:p>
          <a:p>
            <a:pPr>
              <a:spcBef>
                <a:spcPts val="600"/>
              </a:spcBef>
            </a:pPr>
            <a:r>
              <a:rPr lang="es-ES" dirty="0" smtClean="0">
                <a:solidFill>
                  <a:srgbClr val="0F1950"/>
                </a:solidFill>
              </a:rPr>
              <a:t>Be a </a:t>
            </a:r>
            <a:r>
              <a:rPr lang="es-ES" dirty="0" err="1" smtClean="0">
                <a:solidFill>
                  <a:srgbClr val="0F1950"/>
                </a:solidFill>
              </a:rPr>
              <a:t>major</a:t>
            </a:r>
            <a:r>
              <a:rPr lang="es-ES" dirty="0" smtClean="0">
                <a:solidFill>
                  <a:srgbClr val="0F1950"/>
                </a:solidFill>
              </a:rPr>
              <a:t> </a:t>
            </a:r>
            <a:r>
              <a:rPr lang="es-ES" dirty="0" err="1" smtClean="0">
                <a:solidFill>
                  <a:srgbClr val="0F1950"/>
                </a:solidFill>
              </a:rPr>
              <a:t>voice</a:t>
            </a:r>
            <a:r>
              <a:rPr lang="es-ES" dirty="0" smtClean="0">
                <a:solidFill>
                  <a:srgbClr val="0F1950"/>
                </a:solidFill>
              </a:rPr>
              <a:t> to </a:t>
            </a:r>
            <a:r>
              <a:rPr lang="es-ES" dirty="0" err="1" smtClean="0">
                <a:solidFill>
                  <a:srgbClr val="0F1950"/>
                </a:solidFill>
              </a:rPr>
              <a:t>suggest</a:t>
            </a:r>
            <a:r>
              <a:rPr lang="es-ES" dirty="0" smtClean="0">
                <a:solidFill>
                  <a:srgbClr val="0F1950"/>
                </a:solidFill>
              </a:rPr>
              <a:t> </a:t>
            </a:r>
            <a:r>
              <a:rPr lang="es-ES" dirty="0" err="1" smtClean="0">
                <a:solidFill>
                  <a:srgbClr val="0F1950"/>
                </a:solidFill>
              </a:rPr>
              <a:t>improvements</a:t>
            </a:r>
            <a:r>
              <a:rPr lang="es-ES" dirty="0" smtClean="0">
                <a:solidFill>
                  <a:srgbClr val="0F1950"/>
                </a:solidFill>
              </a:rPr>
              <a:t> in </a:t>
            </a:r>
            <a:r>
              <a:rPr lang="es-ES" dirty="0" err="1" smtClean="0">
                <a:solidFill>
                  <a:srgbClr val="0F1950"/>
                </a:solidFill>
              </a:rPr>
              <a:t>the</a:t>
            </a:r>
            <a:r>
              <a:rPr lang="es-ES" dirty="0" smtClean="0">
                <a:solidFill>
                  <a:srgbClr val="0F1950"/>
                </a:solidFill>
              </a:rPr>
              <a:t> </a:t>
            </a:r>
            <a:r>
              <a:rPr lang="es-ES" dirty="0" err="1" smtClean="0">
                <a:solidFill>
                  <a:srgbClr val="0F1950"/>
                </a:solidFill>
              </a:rPr>
              <a:t>market</a:t>
            </a:r>
            <a:r>
              <a:rPr lang="es-ES" dirty="0" smtClean="0">
                <a:solidFill>
                  <a:srgbClr val="0F1950"/>
                </a:solidFill>
              </a:rPr>
              <a:t> / </a:t>
            </a:r>
            <a:r>
              <a:rPr lang="es-ES" dirty="0" err="1" smtClean="0">
                <a:solidFill>
                  <a:srgbClr val="0F1950"/>
                </a:solidFill>
              </a:rPr>
              <a:t>regulatory</a:t>
            </a:r>
            <a:r>
              <a:rPr lang="es-ES" dirty="0" smtClean="0">
                <a:solidFill>
                  <a:srgbClr val="0F1950"/>
                </a:solidFill>
              </a:rPr>
              <a:t> </a:t>
            </a:r>
            <a:r>
              <a:rPr lang="es-ES" dirty="0" err="1" smtClean="0">
                <a:solidFill>
                  <a:srgbClr val="0F1950"/>
                </a:solidFill>
              </a:rPr>
              <a:t>framework</a:t>
            </a:r>
            <a:endParaRPr lang="es-ES" dirty="0" smtClean="0">
              <a:solidFill>
                <a:srgbClr val="0F1950"/>
              </a:solidFill>
            </a:endParaRPr>
          </a:p>
          <a:p>
            <a:pPr>
              <a:spcBef>
                <a:spcPts val="600"/>
              </a:spcBef>
            </a:pPr>
            <a:r>
              <a:rPr lang="es-ES" dirty="0" smtClean="0">
                <a:solidFill>
                  <a:srgbClr val="0F1950"/>
                </a:solidFill>
              </a:rPr>
              <a:t>Be in </a:t>
            </a:r>
            <a:r>
              <a:rPr lang="es-ES" dirty="0" err="1" smtClean="0">
                <a:solidFill>
                  <a:srgbClr val="0F1950"/>
                </a:solidFill>
              </a:rPr>
              <a:t>the</a:t>
            </a:r>
            <a:r>
              <a:rPr lang="es-ES" dirty="0" smtClean="0">
                <a:solidFill>
                  <a:srgbClr val="0F1950"/>
                </a:solidFill>
              </a:rPr>
              <a:t> </a:t>
            </a:r>
            <a:r>
              <a:rPr lang="es-ES" dirty="0" err="1" smtClean="0">
                <a:solidFill>
                  <a:srgbClr val="0F1950"/>
                </a:solidFill>
              </a:rPr>
              <a:t>loop</a:t>
            </a:r>
            <a:r>
              <a:rPr lang="es-ES" dirty="0" smtClean="0">
                <a:solidFill>
                  <a:srgbClr val="0F1950"/>
                </a:solidFill>
              </a:rPr>
              <a:t> </a:t>
            </a:r>
            <a:r>
              <a:rPr lang="es-ES" dirty="0" err="1" smtClean="0">
                <a:solidFill>
                  <a:srgbClr val="0F1950"/>
                </a:solidFill>
              </a:rPr>
              <a:t>on</a:t>
            </a:r>
            <a:r>
              <a:rPr lang="es-ES" dirty="0" smtClean="0">
                <a:solidFill>
                  <a:srgbClr val="0F1950"/>
                </a:solidFill>
              </a:rPr>
              <a:t> </a:t>
            </a:r>
            <a:r>
              <a:rPr lang="es-ES" dirty="0" err="1" smtClean="0">
                <a:solidFill>
                  <a:srgbClr val="0F1950"/>
                </a:solidFill>
              </a:rPr>
              <a:t>outcomes</a:t>
            </a:r>
            <a:r>
              <a:rPr lang="es-ES" dirty="0" smtClean="0">
                <a:solidFill>
                  <a:srgbClr val="0F1950"/>
                </a:solidFill>
              </a:rPr>
              <a:t> of </a:t>
            </a:r>
            <a:r>
              <a:rPr lang="es-ES" dirty="0" err="1" smtClean="0">
                <a:solidFill>
                  <a:srgbClr val="0F1950"/>
                </a:solidFill>
              </a:rPr>
              <a:t>the</a:t>
            </a:r>
            <a:r>
              <a:rPr lang="es-ES" dirty="0" smtClean="0">
                <a:solidFill>
                  <a:srgbClr val="0F1950"/>
                </a:solidFill>
              </a:rPr>
              <a:t> </a:t>
            </a:r>
            <a:r>
              <a:rPr lang="es-ES" dirty="0" err="1" smtClean="0">
                <a:solidFill>
                  <a:srgbClr val="0F1950"/>
                </a:solidFill>
              </a:rPr>
              <a:t>consultation</a:t>
            </a:r>
            <a:r>
              <a:rPr lang="es-ES" dirty="0" smtClean="0">
                <a:solidFill>
                  <a:srgbClr val="0F1950"/>
                </a:solidFill>
              </a:rPr>
              <a:t> </a:t>
            </a:r>
            <a:r>
              <a:rPr lang="es-ES" dirty="0" err="1" smtClean="0">
                <a:solidFill>
                  <a:srgbClr val="0F1950"/>
                </a:solidFill>
              </a:rPr>
              <a:t>process</a:t>
            </a:r>
            <a:endParaRPr lang="es-ES" dirty="0">
              <a:solidFill>
                <a:srgbClr val="0F195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199067" y="3409103"/>
            <a:ext cx="248756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dirty="0" smtClean="0">
                <a:solidFill>
                  <a:srgbClr val="0F1950"/>
                </a:solidFill>
              </a:rPr>
              <a:t>Monitor </a:t>
            </a:r>
            <a:r>
              <a:rPr lang="es-ES" dirty="0" err="1" smtClean="0">
                <a:solidFill>
                  <a:srgbClr val="0F1950"/>
                </a:solidFill>
              </a:rPr>
              <a:t>the</a:t>
            </a:r>
            <a:r>
              <a:rPr lang="es-ES" dirty="0" smtClean="0">
                <a:solidFill>
                  <a:srgbClr val="0F1950"/>
                </a:solidFill>
              </a:rPr>
              <a:t> </a:t>
            </a:r>
            <a:r>
              <a:rPr lang="es-ES" dirty="0" err="1" smtClean="0">
                <a:solidFill>
                  <a:srgbClr val="0F1950"/>
                </a:solidFill>
              </a:rPr>
              <a:t>project</a:t>
            </a:r>
            <a:r>
              <a:rPr lang="es-ES" dirty="0" smtClean="0">
                <a:solidFill>
                  <a:srgbClr val="0F1950"/>
                </a:solidFill>
              </a:rPr>
              <a:t> </a:t>
            </a:r>
            <a:r>
              <a:rPr lang="es-ES" dirty="0" err="1" smtClean="0">
                <a:solidFill>
                  <a:srgbClr val="0F1950"/>
                </a:solidFill>
              </a:rPr>
              <a:t>progress</a:t>
            </a:r>
            <a:endParaRPr lang="es-ES" dirty="0" smtClean="0">
              <a:solidFill>
                <a:srgbClr val="0F1950"/>
              </a:solidFill>
            </a:endParaRPr>
          </a:p>
          <a:p>
            <a:pPr>
              <a:spcBef>
                <a:spcPts val="600"/>
              </a:spcBef>
            </a:pPr>
            <a:r>
              <a:rPr lang="es-ES" dirty="0" err="1" smtClean="0">
                <a:solidFill>
                  <a:srgbClr val="0F1950"/>
                </a:solidFill>
              </a:rPr>
              <a:t>Provide</a:t>
            </a:r>
            <a:r>
              <a:rPr lang="es-ES" dirty="0" smtClean="0">
                <a:solidFill>
                  <a:srgbClr val="0F1950"/>
                </a:solidFill>
              </a:rPr>
              <a:t> </a:t>
            </a:r>
            <a:r>
              <a:rPr lang="es-ES" dirty="0" err="1" smtClean="0">
                <a:solidFill>
                  <a:srgbClr val="0F1950"/>
                </a:solidFill>
              </a:rPr>
              <a:t>feedback</a:t>
            </a:r>
            <a:r>
              <a:rPr lang="es-ES" dirty="0" smtClean="0">
                <a:solidFill>
                  <a:srgbClr val="0F1950"/>
                </a:solidFill>
              </a:rPr>
              <a:t>, </a:t>
            </a:r>
            <a:r>
              <a:rPr lang="es-ES" dirty="0" err="1" smtClean="0">
                <a:solidFill>
                  <a:srgbClr val="0F1950"/>
                </a:solidFill>
              </a:rPr>
              <a:t>advice</a:t>
            </a:r>
            <a:r>
              <a:rPr lang="es-ES" dirty="0" smtClean="0">
                <a:solidFill>
                  <a:srgbClr val="0F1950"/>
                </a:solidFill>
              </a:rPr>
              <a:t> and </a:t>
            </a:r>
            <a:r>
              <a:rPr lang="es-ES" dirty="0" err="1" smtClean="0">
                <a:solidFill>
                  <a:srgbClr val="0F1950"/>
                </a:solidFill>
              </a:rPr>
              <a:t>guidance</a:t>
            </a:r>
            <a:endParaRPr lang="es-ES" dirty="0" smtClean="0">
              <a:solidFill>
                <a:srgbClr val="0F1950"/>
              </a:solidFill>
            </a:endParaRPr>
          </a:p>
          <a:p>
            <a:pPr>
              <a:spcBef>
                <a:spcPts val="600"/>
              </a:spcBef>
            </a:pPr>
            <a:r>
              <a:rPr lang="es-ES" dirty="0" err="1" smtClean="0">
                <a:solidFill>
                  <a:srgbClr val="0F1950"/>
                </a:solidFill>
              </a:rPr>
              <a:t>Contribute</a:t>
            </a:r>
            <a:r>
              <a:rPr lang="es-ES" dirty="0" smtClean="0">
                <a:solidFill>
                  <a:srgbClr val="0F1950"/>
                </a:solidFill>
              </a:rPr>
              <a:t> to </a:t>
            </a:r>
            <a:r>
              <a:rPr lang="es-ES" dirty="0" err="1" smtClean="0">
                <a:solidFill>
                  <a:srgbClr val="0F1950"/>
                </a:solidFill>
              </a:rPr>
              <a:t>the</a:t>
            </a:r>
            <a:r>
              <a:rPr lang="es-ES" dirty="0" smtClean="0">
                <a:solidFill>
                  <a:srgbClr val="0F1950"/>
                </a:solidFill>
              </a:rPr>
              <a:t> </a:t>
            </a:r>
            <a:r>
              <a:rPr lang="es-ES" dirty="0" err="1" smtClean="0">
                <a:solidFill>
                  <a:srgbClr val="0F1950"/>
                </a:solidFill>
              </a:rPr>
              <a:t>policy</a:t>
            </a:r>
            <a:r>
              <a:rPr lang="es-ES" dirty="0" smtClean="0">
                <a:solidFill>
                  <a:srgbClr val="0F1950"/>
                </a:solidFill>
              </a:rPr>
              <a:t> </a:t>
            </a:r>
            <a:r>
              <a:rPr lang="es-ES" dirty="0" err="1" smtClean="0">
                <a:solidFill>
                  <a:srgbClr val="0F1950"/>
                </a:solidFill>
              </a:rPr>
              <a:t>recommendations</a:t>
            </a:r>
            <a:endParaRPr lang="es-ES" dirty="0">
              <a:solidFill>
                <a:srgbClr val="0F195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788536" y="3409103"/>
            <a:ext cx="2683111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dirty="0" smtClean="0">
                <a:solidFill>
                  <a:srgbClr val="0F1950"/>
                </a:solidFill>
              </a:rPr>
              <a:t>ECSLA </a:t>
            </a:r>
            <a:r>
              <a:rPr lang="es-ES" dirty="0" err="1" smtClean="0">
                <a:solidFill>
                  <a:srgbClr val="0F1950"/>
                </a:solidFill>
              </a:rPr>
              <a:t>members</a:t>
            </a:r>
            <a:r>
              <a:rPr lang="es-ES" dirty="0" smtClean="0">
                <a:solidFill>
                  <a:srgbClr val="0F1950"/>
                </a:solidFill>
              </a:rPr>
              <a:t> </a:t>
            </a:r>
            <a:r>
              <a:rPr lang="es-ES" dirty="0" err="1" smtClean="0">
                <a:solidFill>
                  <a:srgbClr val="0F1950"/>
                </a:solidFill>
              </a:rPr>
              <a:t>among</a:t>
            </a:r>
            <a:r>
              <a:rPr lang="es-ES" dirty="0" smtClean="0">
                <a:solidFill>
                  <a:srgbClr val="0F1950"/>
                </a:solidFill>
              </a:rPr>
              <a:t> </a:t>
            </a:r>
            <a:r>
              <a:rPr lang="es-ES" dirty="0" err="1" smtClean="0">
                <a:solidFill>
                  <a:srgbClr val="0F1950"/>
                </a:solidFill>
              </a:rPr>
              <a:t>candidates</a:t>
            </a:r>
            <a:r>
              <a:rPr lang="es-ES" dirty="0" smtClean="0">
                <a:solidFill>
                  <a:srgbClr val="0F1950"/>
                </a:solidFill>
              </a:rPr>
              <a:t> </a:t>
            </a:r>
            <a:r>
              <a:rPr lang="es-ES" dirty="0" err="1" smtClean="0">
                <a:solidFill>
                  <a:srgbClr val="0F1950"/>
                </a:solidFill>
              </a:rPr>
              <a:t>for</a:t>
            </a:r>
            <a:r>
              <a:rPr lang="es-ES" dirty="0" smtClean="0">
                <a:solidFill>
                  <a:srgbClr val="0F1950"/>
                </a:solidFill>
              </a:rPr>
              <a:t> a “case </a:t>
            </a:r>
            <a:r>
              <a:rPr lang="es-ES" dirty="0" err="1" smtClean="0">
                <a:solidFill>
                  <a:srgbClr val="0F1950"/>
                </a:solidFill>
              </a:rPr>
              <a:t>study</a:t>
            </a:r>
            <a:r>
              <a:rPr lang="es-ES" dirty="0" smtClean="0">
                <a:solidFill>
                  <a:srgbClr val="0F1950"/>
                </a:solidFill>
              </a:rPr>
              <a:t>”: free </a:t>
            </a:r>
            <a:r>
              <a:rPr lang="es-ES" dirty="0" err="1" smtClean="0">
                <a:solidFill>
                  <a:srgbClr val="0F1950"/>
                </a:solidFill>
              </a:rPr>
              <a:t>assessment</a:t>
            </a:r>
            <a:r>
              <a:rPr lang="es-ES" dirty="0" smtClean="0">
                <a:solidFill>
                  <a:srgbClr val="0F1950"/>
                </a:solidFill>
              </a:rPr>
              <a:t> of </a:t>
            </a:r>
            <a:r>
              <a:rPr lang="es-ES" dirty="0" err="1" smtClean="0">
                <a:solidFill>
                  <a:srgbClr val="0F1950"/>
                </a:solidFill>
              </a:rPr>
              <a:t>demand</a:t>
            </a:r>
            <a:r>
              <a:rPr lang="es-ES" dirty="0" smtClean="0">
                <a:solidFill>
                  <a:srgbClr val="0F1950"/>
                </a:solidFill>
              </a:rPr>
              <a:t> </a:t>
            </a:r>
            <a:r>
              <a:rPr lang="es-ES" dirty="0" err="1" smtClean="0">
                <a:solidFill>
                  <a:srgbClr val="0F1950"/>
                </a:solidFill>
              </a:rPr>
              <a:t>flexibility</a:t>
            </a:r>
            <a:r>
              <a:rPr lang="es-ES" dirty="0" smtClean="0">
                <a:solidFill>
                  <a:srgbClr val="0F1950"/>
                </a:solidFill>
              </a:rPr>
              <a:t> of </a:t>
            </a:r>
            <a:r>
              <a:rPr lang="es-ES" dirty="0" err="1" smtClean="0">
                <a:solidFill>
                  <a:srgbClr val="0F1950"/>
                </a:solidFill>
              </a:rPr>
              <a:t>one</a:t>
            </a:r>
            <a:r>
              <a:rPr lang="es-ES" dirty="0" smtClean="0">
                <a:solidFill>
                  <a:srgbClr val="0F1950"/>
                </a:solidFill>
              </a:rPr>
              <a:t> </a:t>
            </a:r>
            <a:r>
              <a:rPr lang="es-ES" dirty="0" err="1">
                <a:solidFill>
                  <a:srgbClr val="0F1950"/>
                </a:solidFill>
              </a:rPr>
              <a:t>plant</a:t>
            </a:r>
            <a:r>
              <a:rPr lang="es-ES" dirty="0">
                <a:solidFill>
                  <a:srgbClr val="0F1950"/>
                </a:solidFill>
              </a:rPr>
              <a:t> (incl. </a:t>
            </a:r>
            <a:r>
              <a:rPr lang="es-ES" dirty="0" err="1">
                <a:solidFill>
                  <a:srgbClr val="0F1950"/>
                </a:solidFill>
              </a:rPr>
              <a:t>quantification</a:t>
            </a:r>
            <a:r>
              <a:rPr lang="es-ES" dirty="0">
                <a:solidFill>
                  <a:srgbClr val="0F1950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F1950"/>
                </a:solidFill>
              </a:rPr>
              <a:t>Evaluation and  modeling of different business model scenarios to advise on real </a:t>
            </a:r>
            <a:r>
              <a:rPr lang="en-US" dirty="0" smtClean="0">
                <a:solidFill>
                  <a:srgbClr val="0F1950"/>
                </a:solidFill>
              </a:rPr>
              <a:t>opportunities </a:t>
            </a:r>
            <a:r>
              <a:rPr lang="en-US" dirty="0">
                <a:solidFill>
                  <a:srgbClr val="0F1950"/>
                </a:solidFill>
              </a:rPr>
              <a:t>for this plant</a:t>
            </a:r>
          </a:p>
        </p:txBody>
      </p:sp>
    </p:spTree>
    <p:extLst>
      <p:ext uri="{BB962C8B-B14F-4D97-AF65-F5344CB8AC3E}">
        <p14:creationId xmlns:p14="http://schemas.microsoft.com/office/powerpoint/2010/main" xmlns="" val="11675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ustRE Powerpoint Master Template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IndustRE Powerpoint Master Template-1</Template>
  <TotalTime>0</TotalTime>
  <Words>755</Words>
  <Application>Microsoft Office PowerPoint</Application>
  <PresentationFormat>Diavoorstelling (4:3)</PresentationFormat>
  <Paragraphs>124</Paragraphs>
  <Slides>15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IndustRE Powerpoint Master Template-1</vt:lpstr>
      <vt:lpstr>Dia 1</vt:lpstr>
      <vt:lpstr>The challenge</vt:lpstr>
      <vt:lpstr>Project objectives</vt:lpstr>
      <vt:lpstr>Project Focus</vt:lpstr>
      <vt:lpstr>Geographical Coverage</vt:lpstr>
      <vt:lpstr>Business models context</vt:lpstr>
      <vt:lpstr>Business Model A: before gate-closure Shift demand to low-cost periods</vt:lpstr>
      <vt:lpstr>Business Model B: after gate closure Offering services to TSO / DSO</vt:lpstr>
      <vt:lpstr>How can ECSLA benefit from IndustRE?</vt:lpstr>
      <vt:lpstr>What is needed to participate?</vt:lpstr>
      <vt:lpstr>Dia 11</vt:lpstr>
      <vt:lpstr>Annex - Project overview</vt:lpstr>
      <vt:lpstr>Annex - Business Models Type A: before gate closure</vt:lpstr>
      <vt:lpstr>Annex - Business Models Type B: after gate closure</vt:lpstr>
      <vt:lpstr>Annex - Business Models Initial feasibility assessment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Papapetrou, Michael</dc:creator>
  <cp:lastModifiedBy>Christine Weiker</cp:lastModifiedBy>
  <cp:revision>100</cp:revision>
  <dcterms:created xsi:type="dcterms:W3CDTF">2015-02-19T09:50:55Z</dcterms:created>
  <dcterms:modified xsi:type="dcterms:W3CDTF">2015-09-18T16:32:59Z</dcterms:modified>
</cp:coreProperties>
</file>